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23" r:id="rId2"/>
    <p:sldId id="295" r:id="rId3"/>
    <p:sldId id="297" r:id="rId4"/>
    <p:sldId id="322" r:id="rId5"/>
    <p:sldId id="296" r:id="rId6"/>
    <p:sldId id="301" r:id="rId7"/>
    <p:sldId id="302" r:id="rId8"/>
    <p:sldId id="298" r:id="rId9"/>
    <p:sldId id="299" r:id="rId10"/>
    <p:sldId id="300" r:id="rId11"/>
    <p:sldId id="303" r:id="rId12"/>
    <p:sldId id="304" r:id="rId13"/>
    <p:sldId id="305" r:id="rId14"/>
    <p:sldId id="306" r:id="rId15"/>
    <p:sldId id="307" r:id="rId16"/>
    <p:sldId id="308" r:id="rId17"/>
    <p:sldId id="309" r:id="rId18"/>
    <p:sldId id="311" r:id="rId19"/>
    <p:sldId id="312" r:id="rId20"/>
    <p:sldId id="313" r:id="rId21"/>
    <p:sldId id="310" r:id="rId22"/>
    <p:sldId id="314" r:id="rId23"/>
    <p:sldId id="315" r:id="rId24"/>
    <p:sldId id="316" r:id="rId25"/>
    <p:sldId id="317" r:id="rId26"/>
    <p:sldId id="318" r:id="rId27"/>
    <p:sldId id="324" r:id="rId28"/>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87" autoAdjust="0"/>
    <p:restoredTop sz="94646" autoAdjust="0"/>
  </p:normalViewPr>
  <p:slideViewPr>
    <p:cSldViewPr>
      <p:cViewPr varScale="1">
        <p:scale>
          <a:sx n="106" d="100"/>
          <a:sy n="106" d="100"/>
        </p:scale>
        <p:origin x="777"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2830" tIns="46415" rIns="92830" bIns="46415" rtlCol="0"/>
          <a:lstStyle>
            <a:lvl1pPr algn="r">
              <a:defRPr sz="1200"/>
            </a:lvl1pPr>
          </a:lstStyle>
          <a:p>
            <a:fld id="{2786BDC7-26E3-420D-A945-59194FC2BC58}" type="datetimeFigureOut">
              <a:rPr lang="en-US" smtClean="0"/>
              <a:pPr/>
              <a:t>9/30/2020</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2830" tIns="46415" rIns="92830" bIns="46415"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2830" tIns="46415" rIns="92830" bIns="46415" rtlCol="0" anchor="b"/>
          <a:lstStyle>
            <a:lvl1pPr algn="r">
              <a:defRPr sz="1200"/>
            </a:lvl1pPr>
          </a:lstStyle>
          <a:p>
            <a:fld id="{F9FDD9CA-56D5-4E13-B578-CCBA65AFA82A}" type="slidenum">
              <a:rPr lang="en-US" smtClean="0"/>
              <a:pPr/>
              <a:t>‹#›</a:t>
            </a:fld>
            <a:endParaRPr lang="en-US"/>
          </a:p>
        </p:txBody>
      </p:sp>
    </p:spTree>
    <p:extLst>
      <p:ext uri="{BB962C8B-B14F-4D97-AF65-F5344CB8AC3E}">
        <p14:creationId xmlns:p14="http://schemas.microsoft.com/office/powerpoint/2010/main" val="1029786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FDD9CA-56D5-4E13-B578-CCBA65AFA82A}" type="slidenum">
              <a:rPr lang="en-US" smtClean="0"/>
              <a:pPr/>
              <a:t>1</a:t>
            </a:fld>
            <a:endParaRPr lang="en-US"/>
          </a:p>
        </p:txBody>
      </p:sp>
    </p:spTree>
    <p:extLst>
      <p:ext uri="{BB962C8B-B14F-4D97-AF65-F5344CB8AC3E}">
        <p14:creationId xmlns:p14="http://schemas.microsoft.com/office/powerpoint/2010/main" val="1129446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10</a:t>
            </a:fld>
            <a:endParaRPr lang="en-US"/>
          </a:p>
        </p:txBody>
      </p:sp>
    </p:spTree>
    <p:extLst>
      <p:ext uri="{BB962C8B-B14F-4D97-AF65-F5344CB8AC3E}">
        <p14:creationId xmlns:p14="http://schemas.microsoft.com/office/powerpoint/2010/main" val="1163122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EEBF57B-7F47-4125-A0D9-1E865BEEBACB}" type="datetime1">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B712B2-29C7-4FC7-AA47-9B954BD2551C}" type="datetime1">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38D60AD-6EE0-40E0-BD7C-DD74F21F6003}" type="datetime1">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78428B-7C69-448F-9CAA-C80F8ACEF1EA}" type="datetime1">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9C7EA1-A62F-409D-8A7A-95EDDD584636}" type="datetime1">
              <a:rPr lang="en-US" smtClean="0"/>
              <a:t>9/30/2020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B5546F2-87DC-4A5C-936F-55624B237C1F}" type="datetime1">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DBC6B03-7EC9-40AF-8DD4-77F27AC3B1DE}" type="datetime1">
              <a:rPr lang="en-US" smtClean="0"/>
              <a:t>9/30/2020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13BFCE3-F4B5-4E98-92CA-478E88264347}" type="datetime1">
              <a:rPr lang="en-US" smtClean="0"/>
              <a:t>9/30/2020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B995DD-EA5F-4312-BCB6-68893C9C87C6}" type="datetime1">
              <a:rPr lang="en-US" smtClean="0"/>
              <a:t>9/30/2020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133B79-070E-4404-B3EF-ECE5AFA5FA61}" type="datetime1">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12BEF3-41FA-4DA3-A9DD-DC99D3A752A8}" type="datetime1">
              <a:rPr lang="en-US" smtClean="0"/>
              <a:t>9/30/2020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90FA5C-92CE-4E90-8222-8B62EDF8A92D}" type="datetime1">
              <a:rPr lang="en-US" smtClean="0"/>
              <a:t>9/30/2020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D3AB53-4A3B-4B78-AFD2-1A2EB0A42A5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10.vml"/><Relationship Id="rId6" Type="http://schemas.openxmlformats.org/officeDocument/2006/relationships/image" Target="../media/image1.emf"/><Relationship Id="rId5" Type="http://schemas.openxmlformats.org/officeDocument/2006/relationships/oleObject" Target="../embeddings/oleObject10.bin"/><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1.emf"/><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4.v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5.vml"/><Relationship Id="rId5" Type="http://schemas.openxmlformats.org/officeDocument/2006/relationships/image" Target="../media/image1.emf"/><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8.vml"/><Relationship Id="rId5" Type="http://schemas.openxmlformats.org/officeDocument/2006/relationships/image" Target="../media/image1.emf"/><Relationship Id="rId4" Type="http://schemas.openxmlformats.org/officeDocument/2006/relationships/oleObject" Target="../embeddings/oleObject18.bin"/></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1.emf"/><Relationship Id="rId4" Type="http://schemas.openxmlformats.org/officeDocument/2006/relationships/oleObject" Target="../embeddings/oleObject19.bin"/></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0.vml"/><Relationship Id="rId5" Type="http://schemas.openxmlformats.org/officeDocument/2006/relationships/image" Target="../media/image1.emf"/><Relationship Id="rId4" Type="http://schemas.openxmlformats.org/officeDocument/2006/relationships/oleObject" Target="../embeddings/oleObject20.bin"/></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1.vml"/><Relationship Id="rId5" Type="http://schemas.openxmlformats.org/officeDocument/2006/relationships/image" Target="../media/image1.emf"/><Relationship Id="rId4" Type="http://schemas.openxmlformats.org/officeDocument/2006/relationships/oleObject" Target="../embeddings/oleObject21.bin"/></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2.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3.vml"/><Relationship Id="rId5" Type="http://schemas.openxmlformats.org/officeDocument/2006/relationships/image" Target="../media/image1.emf"/><Relationship Id="rId4" Type="http://schemas.openxmlformats.org/officeDocument/2006/relationships/oleObject" Target="../embeddings/oleObject23.bin"/></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4.v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5.vml"/><Relationship Id="rId5" Type="http://schemas.openxmlformats.org/officeDocument/2006/relationships/image" Target="../media/image1.emf"/><Relationship Id="rId4" Type="http://schemas.openxmlformats.org/officeDocument/2006/relationships/oleObject" Target="../embeddings/oleObject25.bin"/></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6.v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7.vml"/><Relationship Id="rId5" Type="http://schemas.openxmlformats.org/officeDocument/2006/relationships/image" Target="../media/image1.emf"/><Relationship Id="rId4" Type="http://schemas.openxmlformats.org/officeDocument/2006/relationships/oleObject" Target="../embeddings/oleObject27.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6.bin"/></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emf"/><Relationship Id="rId4" Type="http://schemas.openxmlformats.org/officeDocument/2006/relationships/oleObject" Target="../embeddings/oleObject7.bin"/></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7924800" cy="2209800"/>
          </a:xfrm>
        </p:spPr>
        <p:txBody>
          <a:bodyPr>
            <a:normAutofit/>
          </a:bodyPr>
          <a:lstStyle/>
          <a:p>
            <a:r>
              <a:rPr lang="en-US" sz="2800" dirty="0" smtClean="0">
                <a:solidFill>
                  <a:srgbClr val="C00000"/>
                </a:solidFill>
                <a:latin typeface="Comic Sans MS" pitchFamily="66" charset="0"/>
                <a:cs typeface="Times New Roman" pitchFamily="18" charset="0"/>
              </a:rPr>
              <a:t>CIS 540</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Principles of Embedded Computation</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
            </a:r>
            <a:br>
              <a:rPr lang="en-US" sz="28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Spring 2015 </a:t>
            </a:r>
            <a:br>
              <a:rPr lang="en-US" sz="24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http://www.seas.upenn.edu/~cis540/</a:t>
            </a:r>
            <a:endParaRPr lang="en-US" sz="2800" dirty="0">
              <a:solidFill>
                <a:srgbClr val="C00000"/>
              </a:solidFill>
              <a:latin typeface="Comic Sans MS" pitchFamily="66" charset="0"/>
              <a:cs typeface="Times New Roman" pitchFamily="18" charset="0"/>
            </a:endParaRPr>
          </a:p>
        </p:txBody>
      </p:sp>
      <p:pic>
        <p:nvPicPr>
          <p:cNvPr id="6" name="Picture 3"/>
          <p:cNvPicPr>
            <a:picLocks noChangeAspect="1" noChangeArrowheads="1"/>
          </p:cNvPicPr>
          <p:nvPr/>
        </p:nvPicPr>
        <p:blipFill>
          <a:blip r:embed="rId4" cstate="print"/>
          <a:srcRect/>
          <a:stretch>
            <a:fillRect/>
          </a:stretch>
        </p:blipFill>
        <p:spPr bwMode="auto">
          <a:xfrm>
            <a:off x="228600" y="6248400"/>
            <a:ext cx="1371600" cy="493776"/>
          </a:xfrm>
          <a:prstGeom prst="rect">
            <a:avLst/>
          </a:prstGeom>
          <a:noFill/>
          <a:ln w="9525">
            <a:noFill/>
            <a:miter lim="800000"/>
            <a:headEnd/>
            <a:tailEnd/>
          </a:ln>
        </p:spPr>
      </p:pic>
      <p:sp>
        <p:nvSpPr>
          <p:cNvPr id="9" name="Title 1"/>
          <p:cNvSpPr txBox="1">
            <a:spLocks/>
          </p:cNvSpPr>
          <p:nvPr/>
        </p:nvSpPr>
        <p:spPr>
          <a:xfrm>
            <a:off x="838200" y="3581400"/>
            <a:ext cx="7924800" cy="20574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smtClean="0">
                <a:latin typeface="Comic Sans MS" pitchFamily="66" charset="0"/>
                <a:ea typeface="+mj-ea"/>
                <a:cs typeface="Times New Roman" pitchFamily="18" charset="0"/>
              </a:rPr>
              <a:t>Instructor: Rajeev </a:t>
            </a:r>
            <a:r>
              <a:rPr lang="en-US" sz="2400" dirty="0" err="1" smtClean="0">
                <a:latin typeface="Comic Sans MS" pitchFamily="66" charset="0"/>
                <a:ea typeface="+mj-ea"/>
                <a:cs typeface="Times New Roman" pitchFamily="18" charset="0"/>
              </a:rPr>
              <a:t>Alur</a:t>
            </a: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
            </a:r>
            <a:b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b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alur@cis.upenn.edu</a:t>
            </a:r>
          </a:p>
        </p:txBody>
      </p:sp>
      <p:graphicFrame>
        <p:nvGraphicFramePr>
          <p:cNvPr id="5" name="Object 4"/>
          <p:cNvGraphicFramePr>
            <a:graphicFrameLocks noChangeAspect="1"/>
          </p:cNvGraphicFramePr>
          <p:nvPr/>
        </p:nvGraphicFramePr>
        <p:xfrm>
          <a:off x="8653463" y="6184169"/>
          <a:ext cx="490537" cy="673831"/>
        </p:xfrm>
        <a:graphic>
          <a:graphicData uri="http://schemas.openxmlformats.org/presentationml/2006/ole">
            <mc:AlternateContent xmlns:mc="http://schemas.openxmlformats.org/markup-compatibility/2006">
              <mc:Choice xmlns:v="urn:schemas-microsoft-com:vml" Requires="v">
                <p:oleObj spid="_x0000_s1031"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84169"/>
                        <a:ext cx="490537" cy="6738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Slide Number Placeholder 2"/>
          <p:cNvSpPr>
            <a:spLocks noGrp="1"/>
          </p:cNvSpPr>
          <p:nvPr>
            <p:ph type="sldNum" sz="quarter" idx="12"/>
          </p:nvPr>
        </p:nvSpPr>
        <p:spPr/>
        <p:txBody>
          <a:bodyPr/>
          <a:lstStyle/>
          <a:p>
            <a:fld id="{CBD3AB53-4A3B-4B78-AFD2-1A2EB0A42A54}" type="slidenum">
              <a:rPr lang="en-US" smtClean="0"/>
              <a:pPr/>
              <a:t>1</a:t>
            </a:fld>
            <a:endParaRPr lang="en-US"/>
          </a:p>
        </p:txBody>
      </p:sp>
      <p:sp>
        <p:nvSpPr>
          <p:cNvPr id="4" name="TextBox 3"/>
          <p:cNvSpPr txBox="1"/>
          <p:nvPr/>
        </p:nvSpPr>
        <p:spPr>
          <a:xfrm>
            <a:off x="8001000" y="457200"/>
            <a:ext cx="652463" cy="369332"/>
          </a:xfrm>
          <a:prstGeom prst="rect">
            <a:avLst/>
          </a:prstGeom>
          <a:noFill/>
        </p:spPr>
        <p:txBody>
          <a:bodyPr wrap="square" rtlCol="0">
            <a:spAutoFit/>
          </a:bodyPr>
          <a:lstStyle/>
          <a:p>
            <a:r>
              <a:rPr lang="it-IT" dirty="0" smtClean="0"/>
              <a:t>2b</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Input Enabled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flipV="1">
            <a:off x="1219200" y="2133600"/>
            <a:ext cx="1605262" cy="16877"/>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42" name="Content Placeholder 3"/>
          <p:cNvSpPr txBox="1">
            <a:spLocks/>
          </p:cNvSpPr>
          <p:nvPr/>
        </p:nvSpPr>
        <p:spPr>
          <a:xfrm>
            <a:off x="228600" y="3429000"/>
            <a:ext cx="8839200" cy="25146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input-enabled if for every state s and input </a:t>
            </a:r>
            <a:r>
              <a:rPr lang="en-US" sz="2000" dirty="0" err="1" smtClean="0">
                <a:latin typeface="Comic Sans MS" pitchFamily="66" charset="0"/>
              </a:rPr>
              <a:t>i</a:t>
            </a:r>
            <a:r>
              <a:rPr lang="en-US" sz="2000" dirty="0" smtClean="0">
                <a:latin typeface="Comic Sans MS" pitchFamily="66" charset="0"/>
              </a:rPr>
              <a:t>, there exists a state t and an output o such that s –</a:t>
            </a:r>
            <a:r>
              <a:rPr lang="en-US" sz="2000" dirty="0" err="1" smtClean="0">
                <a:latin typeface="Comic Sans MS" pitchFamily="66" charset="0"/>
              </a:rPr>
              <a:t>i</a:t>
            </a:r>
            <a:r>
              <a:rPr lang="en-US" sz="2000" dirty="0" smtClean="0">
                <a:latin typeface="Comic Sans MS" pitchFamily="66" charset="0"/>
              </a:rPr>
              <a:t>/</a:t>
            </a:r>
            <a:r>
              <a:rPr lang="en-US" sz="2000" dirty="0" err="1" smtClean="0">
                <a:latin typeface="Comic Sans MS" pitchFamily="66" charset="0"/>
              </a:rPr>
              <a:t>o</a:t>
            </a:r>
            <a:r>
              <a:rPr lang="en-US" sz="2000" dirty="0" err="1" smtClean="0">
                <a:latin typeface="Comic Sans MS" pitchFamily="66" charset="0"/>
                <a:sym typeface="Wingdings" pitchFamily="2" charset="2"/>
              </a:rPr>
              <a:t>t</a:t>
            </a:r>
            <a:r>
              <a:rPr lang="en-US" sz="2000" dirty="0" smtClean="0">
                <a:latin typeface="Comic Sans MS" pitchFamily="66" charset="0"/>
                <a:sym typeface="Wingdings" pitchFamily="2" charset="2"/>
              </a:rPr>
              <a:t> is a reaction</a:t>
            </a:r>
            <a:endParaRPr lang="en-US" sz="2000" dirty="0" smtClean="0">
              <a:latin typeface="Comic Sans MS" pitchFamily="66" charset="0"/>
            </a:endParaRP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input-enabled, but </a:t>
            </a:r>
            <a:r>
              <a:rPr lang="en-US" sz="2000" dirty="0" smtClean="0">
                <a:latin typeface="Comic Sans MS" pitchFamily="66" charset="0"/>
              </a:rPr>
              <a:t>Blocking</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Delay is </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not</a:t>
            </a:r>
          </a:p>
          <a:p>
            <a:pPr marL="342900" indent="-342900">
              <a:spcBef>
                <a:spcPct val="20000"/>
              </a:spcBef>
              <a:buFont typeface="Wingdings" pitchFamily="2" charset="2"/>
              <a:buChar char="q"/>
            </a:pPr>
            <a:r>
              <a:rPr lang="en-US" sz="2000" dirty="0" smtClean="0">
                <a:latin typeface="Comic Sans MS" pitchFamily="66" charset="0"/>
              </a:rPr>
              <a:t>Not input-enabled means component is making assumptions about the context in which it is going to be used</a:t>
            </a: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When </a:t>
            </a: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rest of system is designed, must check</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that it indeed satisfies these assumptions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72" name="TextBox 71"/>
          <p:cNvSpPr txBox="1"/>
          <p:nvPr/>
        </p:nvSpPr>
        <p:spPr>
          <a:xfrm>
            <a:off x="5029200" y="1371600"/>
            <a:ext cx="1344663" cy="338554"/>
          </a:xfrm>
          <a:prstGeom prst="rect">
            <a:avLst/>
          </a:prstGeom>
          <a:noFill/>
        </p:spPr>
        <p:txBody>
          <a:bodyPr wrap="none" rtlCol="0">
            <a:spAutoFit/>
          </a:bodyPr>
          <a:lstStyle/>
          <a:p>
            <a:r>
              <a:rPr lang="en-US" sz="1600" dirty="0" err="1" smtClean="0"/>
              <a:t>BlockingDelay</a:t>
            </a:r>
            <a:endParaRPr lang="en-US" sz="1600" dirty="0"/>
          </a:p>
        </p:txBody>
      </p:sp>
      <p:sp>
        <p:nvSpPr>
          <p:cNvPr id="32" name="Rectangle 31"/>
          <p:cNvSpPr/>
          <p:nvPr/>
        </p:nvSpPr>
        <p:spPr>
          <a:xfrm>
            <a:off x="5029200" y="17526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p:cNvCxnSpPr/>
          <p:nvPr/>
        </p:nvCxnSpPr>
        <p:spPr>
          <a:xfrm>
            <a:off x="7620000" y="22098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4114800" y="22098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114800" y="1828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7" name="Straight Connector 36"/>
          <p:cNvCxnSpPr/>
          <p:nvPr/>
        </p:nvCxnSpPr>
        <p:spPr>
          <a:xfrm>
            <a:off x="5029200" y="20574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5334000" y="17526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9" name="TextBox 38"/>
          <p:cNvSpPr txBox="1"/>
          <p:nvPr/>
        </p:nvSpPr>
        <p:spPr>
          <a:xfrm>
            <a:off x="5105400" y="2209800"/>
            <a:ext cx="2529860" cy="338554"/>
          </a:xfrm>
          <a:prstGeom prst="rect">
            <a:avLst/>
          </a:prstGeom>
          <a:noFill/>
        </p:spPr>
        <p:txBody>
          <a:bodyPr wrap="none" rtlCol="0">
            <a:spAutoFit/>
          </a:bodyPr>
          <a:lstStyle/>
          <a:p>
            <a:r>
              <a:rPr lang="en-US" sz="1600" dirty="0" smtClean="0"/>
              <a:t>if x != in then { out:=x; x:=in}</a:t>
            </a:r>
            <a:endParaRPr lang="en-US" sz="1600" dirty="0"/>
          </a:p>
        </p:txBody>
      </p:sp>
      <p:sp>
        <p:nvSpPr>
          <p:cNvPr id="40" name="TextBox 39"/>
          <p:cNvSpPr txBox="1"/>
          <p:nvPr/>
        </p:nvSpPr>
        <p:spPr>
          <a:xfrm>
            <a:off x="7696200" y="18288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247"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Block Diagrams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828800" y="1586552"/>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609600" y="1853252"/>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620404" y="2885364"/>
            <a:ext cx="19431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2" name="Content Placeholder 3"/>
          <p:cNvSpPr txBox="1">
            <a:spLocks/>
          </p:cNvSpPr>
          <p:nvPr/>
        </p:nvSpPr>
        <p:spPr>
          <a:xfrm>
            <a:off x="152400" y="3962400"/>
            <a:ext cx="88392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Structured modeling</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How do we build complex models from simpler ones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What are basic operations on components?</a:t>
            </a:r>
          </a:p>
        </p:txBody>
      </p:sp>
      <p:sp>
        <p:nvSpPr>
          <p:cNvPr id="26" name="Rectangle 25"/>
          <p:cNvSpPr/>
          <p:nvPr/>
        </p:nvSpPr>
        <p:spPr>
          <a:xfrm>
            <a:off x="4419600" y="1586552"/>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2563504" y="2537915"/>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154873" y="2536209"/>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p:cNvCxnSpPr/>
          <p:nvPr/>
        </p:nvCxnSpPr>
        <p:spPr>
          <a:xfrm>
            <a:off x="3287404" y="1752600"/>
            <a:ext cx="113219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4022677" y="2885364"/>
            <a:ext cx="113219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3276600" y="1981200"/>
            <a:ext cx="1175698"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2"/>
          </p:cNvCxnSpPr>
          <p:nvPr/>
        </p:nvCxnSpPr>
        <p:spPr>
          <a:xfrm>
            <a:off x="2552700" y="2119952"/>
            <a:ext cx="495300" cy="4162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endCxn id="26" idx="2"/>
          </p:cNvCxnSpPr>
          <p:nvPr/>
        </p:nvCxnSpPr>
        <p:spPr>
          <a:xfrm flipV="1">
            <a:off x="4022677" y="2119952"/>
            <a:ext cx="1120823" cy="54704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endCxn id="28" idx="0"/>
          </p:cNvCxnSpPr>
          <p:nvPr/>
        </p:nvCxnSpPr>
        <p:spPr>
          <a:xfrm>
            <a:off x="5562600" y="2119952"/>
            <a:ext cx="316173" cy="4162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5836124" y="1853252"/>
            <a:ext cx="198574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6602673" y="2804615"/>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1143000" y="1216356"/>
            <a:ext cx="6069273" cy="221264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Arrow Connector 47"/>
          <p:cNvCxnSpPr/>
          <p:nvPr/>
        </p:nvCxnSpPr>
        <p:spPr>
          <a:xfrm>
            <a:off x="3733800" y="1981200"/>
            <a:ext cx="0" cy="54704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0" y="6142038"/>
            <a:ext cx="9144000" cy="715962"/>
            <a:chOff x="0" y="6142038"/>
            <a:chExt cx="9144000" cy="715962"/>
          </a:xfrm>
        </p:grpSpPr>
        <p:pic>
          <p:nvPicPr>
            <p:cNvPr id="2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127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11</a:t>
            </a:fld>
            <a:endParaRPr lang="en-US"/>
          </a:p>
        </p:txBody>
      </p:sp>
    </p:spTree>
    <p:extLst>
      <p:ext uri="{BB962C8B-B14F-4D97-AF65-F5344CB8AC3E}">
        <p14:creationId xmlns:p14="http://schemas.microsoft.com/office/powerpoint/2010/main" val="23011017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err="1" smtClean="0">
                <a:solidFill>
                  <a:srgbClr val="C00000"/>
                </a:solidFill>
                <a:latin typeface="Comic Sans MS" pitchFamily="66" charset="0"/>
                <a:cs typeface="Times New Roman" pitchFamily="18" charset="0"/>
              </a:rPr>
              <a:t>DoubleDelay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8392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Design a component with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Input: </a:t>
            </a:r>
            <a:r>
              <a:rPr lang="en-US" sz="2000" dirty="0" err="1" smtClean="0">
                <a:latin typeface="Comic Sans MS" pitchFamily="66" charset="0"/>
              </a:rPr>
              <a:t>bool</a:t>
            </a:r>
            <a:r>
              <a:rPr lang="en-US" sz="2000" dirty="0" smtClean="0">
                <a:latin typeface="Comic Sans MS" pitchFamily="66" charset="0"/>
              </a:rPr>
              <a:t>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a:t>
            </a:r>
            <a:r>
              <a:rPr lang="en-US" sz="2000" dirty="0" err="1" smtClean="0">
                <a:latin typeface="Comic Sans MS" pitchFamily="66" charset="0"/>
              </a:rPr>
              <a:t>bool</a:t>
            </a:r>
            <a:r>
              <a:rPr lang="en-US" sz="2000" dirty="0" smtClean="0">
                <a:latin typeface="Comic Sans MS" pitchFamily="66" charset="0"/>
              </a:rPr>
              <a:t> out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in round n should equal input in round n-2</a:t>
            </a:r>
          </a:p>
        </p:txBody>
      </p:sp>
      <p:sp>
        <p:nvSpPr>
          <p:cNvPr id="25" name="Rectangle 24"/>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3" name="Straight Connector 32"/>
          <p:cNvCxnSpPr/>
          <p:nvPr/>
        </p:nvCxnSpPr>
        <p:spPr>
          <a:xfrm>
            <a:off x="1219200" y="2209800"/>
            <a:ext cx="16002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5" name="TextBox 3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36" name="TextBox 3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7" name="TextBox 36"/>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39" name="Rectangle 38"/>
          <p:cNvSpPr/>
          <p:nvPr/>
        </p:nvSpPr>
        <p:spPr>
          <a:xfrm>
            <a:off x="5181600" y="1807577"/>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6781800" y="2264777"/>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4419600" y="22098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419600" y="1828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6858000" y="1883777"/>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54" name="TextBox 53"/>
          <p:cNvSpPr txBox="1"/>
          <p:nvPr/>
        </p:nvSpPr>
        <p:spPr>
          <a:xfrm>
            <a:off x="5181600" y="1426577"/>
            <a:ext cx="647357" cy="338554"/>
          </a:xfrm>
          <a:prstGeom prst="rect">
            <a:avLst/>
          </a:prstGeom>
          <a:noFill/>
        </p:spPr>
        <p:txBody>
          <a:bodyPr wrap="none" rtlCol="0">
            <a:spAutoFit/>
          </a:bodyPr>
          <a:lstStyle/>
          <a:p>
            <a:r>
              <a:rPr lang="en-US" sz="1600" dirty="0" smtClean="0"/>
              <a:t>Delay</a:t>
            </a:r>
            <a:endParaRPr lang="en-US" sz="1600" dirty="0"/>
          </a:p>
        </p:txBody>
      </p:sp>
      <p:grpSp>
        <p:nvGrpSpPr>
          <p:cNvPr id="24" name="Group 23"/>
          <p:cNvGrpSpPr/>
          <p:nvPr/>
        </p:nvGrpSpPr>
        <p:grpSpPr>
          <a:xfrm>
            <a:off x="0" y="6142038"/>
            <a:ext cx="9144000" cy="715962"/>
            <a:chOff x="0" y="6142038"/>
            <a:chExt cx="9144000" cy="715962"/>
          </a:xfrm>
        </p:grpSpPr>
        <p:pic>
          <p:nvPicPr>
            <p:cNvPr id="2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229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12</a:t>
            </a:fld>
            <a:endParaRPr lang="en-US"/>
          </a:p>
        </p:txBody>
      </p:sp>
    </p:spTree>
    <p:extLst>
      <p:ext uri="{BB962C8B-B14F-4D97-AF65-F5344CB8AC3E}">
        <p14:creationId xmlns:p14="http://schemas.microsoft.com/office/powerpoint/2010/main" val="3849342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err="1" smtClean="0">
                <a:solidFill>
                  <a:srgbClr val="C00000"/>
                </a:solidFill>
                <a:latin typeface="Comic Sans MS" pitchFamily="66" charset="0"/>
                <a:cs typeface="Times New Roman" pitchFamily="18" charset="0"/>
              </a:rPr>
              <a:t>DoubleDelay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9916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Instantiation: Create two instances of Delay</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of Delay1 = Input of Delay2 = Variable temp</a:t>
            </a:r>
          </a:p>
          <a:p>
            <a:pPr marL="342900" indent="-342900">
              <a:spcBef>
                <a:spcPct val="20000"/>
              </a:spcBef>
              <a:buFont typeface="Wingdings" pitchFamily="2" charset="2"/>
              <a:buChar char="q"/>
              <a:defRPr/>
            </a:pPr>
            <a:r>
              <a:rPr lang="en-US" sz="2000" dirty="0" smtClean="0">
                <a:latin typeface="Comic Sans MS" pitchFamily="66" charset="0"/>
              </a:rPr>
              <a:t>Parallel composition: Concurrent execution of Delay1 and Delay2</a:t>
            </a:r>
          </a:p>
          <a:p>
            <a:pPr marL="342900" indent="-342900">
              <a:spcBef>
                <a:spcPct val="20000"/>
              </a:spcBef>
              <a:buFont typeface="Wingdings" pitchFamily="2" charset="2"/>
              <a:buChar char="q"/>
              <a:defRPr/>
            </a:pPr>
            <a:r>
              <a:rPr lang="en-US" sz="2000" dirty="0" smtClean="0">
                <a:latin typeface="Comic Sans MS" pitchFamily="66" charset="0"/>
              </a:rPr>
              <a:t>Hide variable temp: Encapsulation</a:t>
            </a:r>
          </a:p>
        </p:txBody>
      </p:sp>
      <p:sp>
        <p:nvSpPr>
          <p:cNvPr id="39" name="Rectangle 38"/>
          <p:cNvSpPr/>
          <p:nvPr/>
        </p:nvSpPr>
        <p:spPr>
          <a:xfrm>
            <a:off x="1676400" y="195049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grpSp>
        <p:nvGrpSpPr>
          <p:cNvPr id="24" name="Group 40"/>
          <p:cNvGrpSpPr/>
          <p:nvPr/>
        </p:nvGrpSpPr>
        <p:grpSpPr>
          <a:xfrm>
            <a:off x="4695511" y="1548270"/>
            <a:ext cx="3006702" cy="1295400"/>
            <a:chOff x="3352800" y="1219200"/>
            <a:chExt cx="3006702" cy="1295400"/>
          </a:xfrm>
        </p:grpSpPr>
        <p:sp>
          <p:nvSpPr>
            <p:cNvPr id="26" name="Rectangle 25"/>
            <p:cNvSpPr/>
            <p:nvPr/>
          </p:nvSpPr>
          <p:spPr>
            <a:xfrm>
              <a:off x="3352800" y="16002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4953000" y="20574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471117" y="164928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3352800" y="1219200"/>
              <a:ext cx="751552" cy="338554"/>
            </a:xfrm>
            <a:prstGeom prst="rect">
              <a:avLst/>
            </a:prstGeom>
            <a:noFill/>
          </p:spPr>
          <p:txBody>
            <a:bodyPr wrap="none" rtlCol="0">
              <a:spAutoFit/>
            </a:bodyPr>
            <a:lstStyle/>
            <a:p>
              <a:r>
                <a:rPr lang="en-US" sz="1600" dirty="0" smtClean="0"/>
                <a:t>Delay2</a:t>
              </a:r>
              <a:endParaRPr lang="en-US" sz="1600" dirty="0"/>
            </a:p>
          </p:txBody>
        </p:sp>
      </p:grpSp>
      <p:sp>
        <p:nvSpPr>
          <p:cNvPr id="48" name="Rectangle 47"/>
          <p:cNvSpPr/>
          <p:nvPr/>
        </p:nvSpPr>
        <p:spPr>
          <a:xfrm>
            <a:off x="1311322" y="1521158"/>
            <a:ext cx="5318078" cy="167924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p:cNvGrpSpPr/>
          <p:nvPr/>
        </p:nvGrpSpPr>
        <p:grpSpPr>
          <a:xfrm>
            <a:off x="0" y="6142038"/>
            <a:ext cx="9144000" cy="715962"/>
            <a:chOff x="0" y="6142038"/>
            <a:chExt cx="9144000" cy="715962"/>
          </a:xfrm>
        </p:grpSpPr>
        <p:pic>
          <p:nvPicPr>
            <p:cNvPr id="2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331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23" name="Straight Arrow Connector 22"/>
          <p:cNvCxnSpPr/>
          <p:nvPr/>
        </p:nvCxnSpPr>
        <p:spPr>
          <a:xfrm>
            <a:off x="3276600" y="2438400"/>
            <a:ext cx="1447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p:txBody>
          <a:bodyPr/>
          <a:lstStyle/>
          <a:p>
            <a:fld id="{CBD3AB53-4A3B-4B78-AFD2-1A2EB0A42A54}" type="slidenum">
              <a:rPr lang="en-US" smtClean="0"/>
              <a:pPr/>
              <a:t>13</a:t>
            </a:fld>
            <a:endParaRPr lang="en-US"/>
          </a:p>
        </p:txBody>
      </p:sp>
    </p:spTree>
    <p:extLst>
      <p:ext uri="{BB962C8B-B14F-4D97-AF65-F5344CB8AC3E}">
        <p14:creationId xmlns:p14="http://schemas.microsoft.com/office/powerpoint/2010/main" val="984325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Instantiation / Renaming</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98946" y="3810000"/>
            <a:ext cx="8839200" cy="19050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Delay1 = Delay[out -&gt; temp]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Explicit renaming of input/output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Implicit renaming of state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Components (</a:t>
            </a:r>
            <a:r>
              <a:rPr lang="en-US" sz="2000" dirty="0" err="1" smtClean="0">
                <a:latin typeface="Comic Sans MS" pitchFamily="66" charset="0"/>
              </a:rPr>
              <a:t>I,O,S,Init,React</a:t>
            </a:r>
            <a:r>
              <a:rPr lang="en-US" sz="2000" dirty="0" smtClean="0">
                <a:latin typeface="Comic Sans MS" pitchFamily="66" charset="0"/>
              </a:rPr>
              <a:t>) of Delay1 derived from Delay</a:t>
            </a:r>
          </a:p>
          <a:p>
            <a:pPr marL="342900" indent="-342900">
              <a:spcBef>
                <a:spcPct val="20000"/>
              </a:spcBef>
              <a:buFont typeface="Wingdings" panose="05000000000000000000" pitchFamily="2" charset="2"/>
              <a:buChar char="q"/>
              <a:defRPr/>
            </a:pPr>
            <a:r>
              <a:rPr lang="en-US" sz="2000" dirty="0" smtClean="0">
                <a:latin typeface="Comic Sans MS" pitchFamily="66" charset="0"/>
              </a:rPr>
              <a:t>Delay2 = Delay[in -&gt; temp]</a:t>
            </a:r>
          </a:p>
        </p:txBody>
      </p:sp>
      <p:sp>
        <p:nvSpPr>
          <p:cNvPr id="25" name="Rectangle 24"/>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3" name="Straight Connector 32"/>
          <p:cNvCxnSpPr/>
          <p:nvPr/>
        </p:nvCxnSpPr>
        <p:spPr>
          <a:xfrm flipV="1">
            <a:off x="1219200" y="2133600"/>
            <a:ext cx="1600200" cy="16878"/>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5" name="TextBox 3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36" name="TextBox 3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7" name="TextBox 36"/>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26" name="Rectangle 25"/>
          <p:cNvSpPr/>
          <p:nvPr/>
        </p:nvSpPr>
        <p:spPr>
          <a:xfrm>
            <a:off x="5105400" y="1828800"/>
            <a:ext cx="1824076"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929476"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3434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3434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41" name="Straight Connector 40"/>
          <p:cNvCxnSpPr/>
          <p:nvPr/>
        </p:nvCxnSpPr>
        <p:spPr>
          <a:xfrm>
            <a:off x="5105400" y="2133600"/>
            <a:ext cx="1828800" cy="0"/>
          </a:xfrm>
          <a:prstGeom prst="line">
            <a:avLst/>
          </a:prstGeom>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44" name="TextBox 43"/>
          <p:cNvSpPr txBox="1"/>
          <p:nvPr/>
        </p:nvSpPr>
        <p:spPr>
          <a:xfrm>
            <a:off x="5219700" y="2286000"/>
            <a:ext cx="1671676" cy="338554"/>
          </a:xfrm>
          <a:prstGeom prst="rect">
            <a:avLst/>
          </a:prstGeom>
          <a:noFill/>
        </p:spPr>
        <p:txBody>
          <a:bodyPr wrap="none" rtlCol="0">
            <a:spAutoFit/>
          </a:bodyPr>
          <a:lstStyle/>
          <a:p>
            <a:r>
              <a:rPr lang="en-US" sz="1600" dirty="0" smtClean="0"/>
              <a:t>temp:=x1 ; x1:= in</a:t>
            </a:r>
            <a:endParaRPr lang="en-US" sz="1600" dirty="0"/>
          </a:p>
        </p:txBody>
      </p:sp>
      <p:sp>
        <p:nvSpPr>
          <p:cNvPr id="45" name="TextBox 44"/>
          <p:cNvSpPr txBox="1"/>
          <p:nvPr/>
        </p:nvSpPr>
        <p:spPr>
          <a:xfrm>
            <a:off x="6929476" y="1892469"/>
            <a:ext cx="1043299" cy="338554"/>
          </a:xfrm>
          <a:prstGeom prst="rect">
            <a:avLst/>
          </a:prstGeom>
          <a:noFill/>
        </p:spPr>
        <p:txBody>
          <a:bodyPr wrap="none" rtlCol="0">
            <a:spAutoFit/>
          </a:bodyPr>
          <a:lstStyle/>
          <a:p>
            <a:r>
              <a:rPr lang="en-US" sz="1600" dirty="0" err="1" smtClean="0"/>
              <a:t>bool</a:t>
            </a:r>
            <a:r>
              <a:rPr lang="en-US" sz="1600" dirty="0" smtClean="0"/>
              <a:t> temp</a:t>
            </a:r>
            <a:endParaRPr lang="en-US" sz="1600" dirty="0"/>
          </a:p>
        </p:txBody>
      </p:sp>
      <p:sp>
        <p:nvSpPr>
          <p:cNvPr id="46" name="TextBox 45"/>
          <p:cNvSpPr txBox="1"/>
          <p:nvPr/>
        </p:nvSpPr>
        <p:spPr>
          <a:xfrm>
            <a:off x="5105400" y="1447800"/>
            <a:ext cx="751552" cy="338554"/>
          </a:xfrm>
          <a:prstGeom prst="rect">
            <a:avLst/>
          </a:prstGeom>
          <a:noFill/>
        </p:spPr>
        <p:txBody>
          <a:bodyPr wrap="none" rtlCol="0">
            <a:spAutoFit/>
          </a:bodyPr>
          <a:lstStyle/>
          <a:p>
            <a:r>
              <a:rPr lang="en-US" sz="1600" dirty="0" smtClean="0"/>
              <a:t>Delay1</a:t>
            </a:r>
            <a:endParaRPr lang="en-US" sz="1600" dirty="0"/>
          </a:p>
        </p:txBody>
      </p:sp>
      <p:grpSp>
        <p:nvGrpSpPr>
          <p:cNvPr id="38" name="Group 37"/>
          <p:cNvGrpSpPr/>
          <p:nvPr/>
        </p:nvGrpSpPr>
        <p:grpSpPr>
          <a:xfrm>
            <a:off x="0" y="6142038"/>
            <a:ext cx="9144000" cy="715962"/>
            <a:chOff x="0" y="6142038"/>
            <a:chExt cx="9144000" cy="715962"/>
          </a:xfrm>
        </p:grpSpPr>
        <p:pic>
          <p:nvPicPr>
            <p:cNvPr id="3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434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14</a:t>
            </a:fld>
            <a:endParaRPr lang="en-US"/>
          </a:p>
        </p:txBody>
      </p:sp>
    </p:spTree>
    <p:extLst>
      <p:ext uri="{BB962C8B-B14F-4D97-AF65-F5344CB8AC3E}">
        <p14:creationId xmlns:p14="http://schemas.microsoft.com/office/powerpoint/2010/main" val="2485864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Parallel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657600"/>
            <a:ext cx="8763000" cy="2438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err="1" smtClean="0">
                <a:latin typeface="Comic Sans MS" pitchFamily="66" charset="0"/>
              </a:rPr>
              <a:t>DDelay</a:t>
            </a:r>
            <a:r>
              <a:rPr lang="en-US" sz="2000" dirty="0" smtClean="0">
                <a:latin typeface="Comic Sans MS" pitchFamily="66" charset="0"/>
              </a:rPr>
              <a:t> = Delay1 || Delay2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both concurrently</a:t>
            </a:r>
          </a:p>
          <a:p>
            <a:pPr marL="342900" indent="-342900">
              <a:spcBef>
                <a:spcPct val="20000"/>
              </a:spcBef>
              <a:buFont typeface="Wingdings" pitchFamily="2" charset="2"/>
              <a:buChar char="q"/>
              <a:defRPr/>
            </a:pPr>
            <a:r>
              <a:rPr lang="en-US" sz="2000" dirty="0" smtClean="0">
                <a:latin typeface="Comic Sans MS" pitchFamily="66" charset="0"/>
              </a:rPr>
              <a:t>When can two components be composed?</a:t>
            </a:r>
          </a:p>
          <a:p>
            <a:pPr marL="342900" indent="-342900">
              <a:spcBef>
                <a:spcPct val="20000"/>
              </a:spcBef>
              <a:buFont typeface="Wingdings" pitchFamily="2" charset="2"/>
              <a:buChar char="q"/>
              <a:defRPr/>
            </a:pPr>
            <a:r>
              <a:rPr lang="en-US" sz="2000" dirty="0" smtClean="0">
                <a:latin typeface="Comic Sans MS" pitchFamily="66" charset="0"/>
              </a:rPr>
              <a:t>How to define parallel composition precisely?</a:t>
            </a:r>
          </a:p>
          <a:p>
            <a:pPr marL="800100" lvl="1" indent="-342900">
              <a:spcBef>
                <a:spcPct val="20000"/>
              </a:spcBef>
              <a:buFont typeface="Wingdings" pitchFamily="2" charset="2"/>
              <a:buChar char="§"/>
              <a:defRPr/>
            </a:pPr>
            <a:r>
              <a:rPr lang="en-US" sz="2000" dirty="0" smtClean="0">
                <a:latin typeface="Comic Sans MS" pitchFamily="66" charset="0"/>
              </a:rPr>
              <a:t>Input/output/state variables, initialization, and reaction description of composite defined in terms of components</a:t>
            </a:r>
          </a:p>
          <a:p>
            <a:pPr marL="800100" lvl="1" indent="-342900">
              <a:spcBef>
                <a:spcPct val="20000"/>
              </a:spcBef>
              <a:buFont typeface="Wingdings" pitchFamily="2" charset="2"/>
              <a:buChar char="§"/>
              <a:defRPr/>
            </a:pPr>
            <a:r>
              <a:rPr lang="en-US" sz="2000" dirty="0" smtClean="0">
                <a:latin typeface="Comic Sans MS" pitchFamily="66" charset="0"/>
              </a:rPr>
              <a:t>Can be viewed as an “algorithm” for compilation</a:t>
            </a:r>
          </a:p>
        </p:txBody>
      </p:sp>
      <p:sp>
        <p:nvSpPr>
          <p:cNvPr id="39" name="Rectangle 38"/>
          <p:cNvSpPr/>
          <p:nvPr/>
        </p:nvSpPr>
        <p:spPr>
          <a:xfrm>
            <a:off x="1676400" y="195049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276600" y="2386470"/>
            <a:ext cx="1418911"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3622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19474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600200"/>
            <a:ext cx="751552" cy="338554"/>
          </a:xfrm>
          <a:prstGeom prst="rect">
            <a:avLst/>
          </a:prstGeom>
          <a:noFill/>
        </p:spPr>
        <p:txBody>
          <a:bodyPr wrap="none" rtlCol="0">
            <a:spAutoFit/>
          </a:bodyPr>
          <a:lstStyle/>
          <a:p>
            <a:r>
              <a:rPr lang="en-US" sz="1600" dirty="0" smtClean="0"/>
              <a:t>Delay1</a:t>
            </a:r>
            <a:endParaRPr lang="en-US" sz="1600" dirty="0"/>
          </a:p>
        </p:txBody>
      </p:sp>
      <p:grpSp>
        <p:nvGrpSpPr>
          <p:cNvPr id="24" name="Group 40"/>
          <p:cNvGrpSpPr/>
          <p:nvPr/>
        </p:nvGrpSpPr>
        <p:grpSpPr>
          <a:xfrm>
            <a:off x="4695511" y="1548270"/>
            <a:ext cx="3006702" cy="1295400"/>
            <a:chOff x="3352800" y="1219200"/>
            <a:chExt cx="3006702" cy="1295400"/>
          </a:xfrm>
        </p:grpSpPr>
        <p:sp>
          <p:nvSpPr>
            <p:cNvPr id="26" name="Rectangle 25"/>
            <p:cNvSpPr/>
            <p:nvPr/>
          </p:nvSpPr>
          <p:spPr>
            <a:xfrm>
              <a:off x="3352800" y="16002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4953000" y="20574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471117" y="164928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3352800" y="1219200"/>
              <a:ext cx="751552" cy="338554"/>
            </a:xfrm>
            <a:prstGeom prst="rect">
              <a:avLst/>
            </a:prstGeom>
            <a:noFill/>
          </p:spPr>
          <p:txBody>
            <a:bodyPr wrap="none" rtlCol="0">
              <a:spAutoFit/>
            </a:bodyPr>
            <a:lstStyle/>
            <a:p>
              <a:r>
                <a:rPr lang="en-US" sz="1600" dirty="0" smtClean="0"/>
                <a:t>Delay2</a:t>
              </a:r>
              <a:endParaRPr lang="en-US" sz="1600" dirty="0"/>
            </a:p>
          </p:txBody>
        </p:sp>
      </p:grpSp>
      <p:cxnSp>
        <p:nvCxnSpPr>
          <p:cNvPr id="19" name="Straight Arrow Connector 1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962400" y="2362200"/>
            <a:ext cx="23655" cy="8437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0" y="6142038"/>
            <a:ext cx="9144000" cy="715962"/>
            <a:chOff x="0" y="6142038"/>
            <a:chExt cx="9144000" cy="715962"/>
          </a:xfrm>
        </p:grpSpPr>
        <p:pic>
          <p:nvPicPr>
            <p:cNvPr id="2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536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15</a:t>
            </a:fld>
            <a:endParaRPr lang="en-US"/>
          </a:p>
        </p:txBody>
      </p:sp>
    </p:spTree>
    <p:extLst>
      <p:ext uri="{BB962C8B-B14F-4D97-AF65-F5344CB8AC3E}">
        <p14:creationId xmlns:p14="http://schemas.microsoft.com/office/powerpoint/2010/main" val="2555009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Compatibility of components C1 and C2</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438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Can have common input variables</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Cannot have common output variables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unique component responsible for values of any given variable</a:t>
            </a:r>
          </a:p>
          <a:p>
            <a:pPr marL="342900" indent="-342900">
              <a:spcBef>
                <a:spcPct val="20000"/>
              </a:spcBef>
              <a:buFont typeface="Wingdings" pitchFamily="2" charset="2"/>
              <a:buChar char="q"/>
              <a:defRPr/>
            </a:pPr>
            <a:r>
              <a:rPr lang="en-US" sz="2000" dirty="0" smtClean="0">
                <a:latin typeface="Comic Sans MS" pitchFamily="66" charset="0"/>
              </a:rPr>
              <a:t>Cannot have common state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State variables can be implicitly renamed to avoid conflicts</a:t>
            </a:r>
          </a:p>
          <a:p>
            <a:pPr marL="342900" indent="-342900">
              <a:spcBef>
                <a:spcPct val="20000"/>
              </a:spcBef>
              <a:buFont typeface="Wingdings" pitchFamily="2" charset="2"/>
              <a:buChar char="q"/>
              <a:defRPr/>
            </a:pPr>
            <a:r>
              <a:rPr lang="en-US" sz="2000" dirty="0" smtClean="0">
                <a:latin typeface="Comic Sans MS" pitchFamily="66" charset="0"/>
              </a:rPr>
              <a:t>Input variable of one can be output of another, and vice versa</a:t>
            </a:r>
          </a:p>
        </p:txBody>
      </p:sp>
      <p:sp>
        <p:nvSpPr>
          <p:cNvPr id="39" name="Rectangle 38"/>
          <p:cNvSpPr/>
          <p:nvPr/>
        </p:nvSpPr>
        <p:spPr>
          <a:xfrm>
            <a:off x="3322946" y="1364209"/>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4941459" y="1594513"/>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2560946" y="1594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398125" y="250891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5008962" y="2978623"/>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2636125" y="3118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560946" y="1975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017125" y="2813713"/>
            <a:ext cx="41057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017125" y="197551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941459" y="1822546"/>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569825" y="1821409"/>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998325" y="2659609"/>
            <a:ext cx="5715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5008962" y="3285698"/>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34050" y="214042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23146" y="2140423"/>
            <a:ext cx="810904"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639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16</a:t>
            </a:fld>
            <a:endParaRPr lang="en-US"/>
          </a:p>
        </p:txBody>
      </p:sp>
    </p:spTree>
    <p:extLst>
      <p:ext uri="{BB962C8B-B14F-4D97-AF65-F5344CB8AC3E}">
        <p14:creationId xmlns:p14="http://schemas.microsoft.com/office/powerpoint/2010/main" val="277149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Outputs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9916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Output variables of Delay1 || Delay2 is {temp, out}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Note: By default, every output is available to outside world</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output </a:t>
            </a:r>
            <a:r>
              <a:rPr lang="en-US" sz="2000" dirty="0" err="1" smtClean="0">
                <a:latin typeface="Comic Sans MS" pitchFamily="66" charset="0"/>
              </a:rPr>
              <a:t>vars</a:t>
            </a:r>
            <a:r>
              <a:rPr lang="en-US" sz="2000" dirty="0" smtClean="0">
                <a:latin typeface="Comic Sans MS" pitchFamily="66" charset="0"/>
              </a:rPr>
              <a:t> O1 and C2 has output </a:t>
            </a:r>
            <a:r>
              <a:rPr lang="en-US" sz="2000" dirty="0" err="1" smtClean="0">
                <a:latin typeface="Comic Sans MS" pitchFamily="66" charset="0"/>
              </a:rPr>
              <a:t>vars</a:t>
            </a:r>
            <a:r>
              <a:rPr lang="en-US" sz="2000" dirty="0" smtClean="0">
                <a:latin typeface="Comic Sans MS" pitchFamily="66" charset="0"/>
              </a:rPr>
              <a:t> O2 then the product C1 || C2 has output </a:t>
            </a:r>
            <a:r>
              <a:rPr lang="en-US" sz="2000" dirty="0" err="1" smtClean="0">
                <a:latin typeface="Comic Sans MS" pitchFamily="66" charset="0"/>
              </a:rPr>
              <a:t>vars</a:t>
            </a:r>
            <a:r>
              <a:rPr lang="en-US" sz="2000" dirty="0" smtClean="0">
                <a:latin typeface="Comic Sans MS" pitchFamily="66" charset="0"/>
              </a:rPr>
              <a:t> O1 U O2 </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8389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69139"/>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86055" y="2367795"/>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741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17</a:t>
            </a:fld>
            <a:endParaRPr lang="en-US"/>
          </a:p>
        </p:txBody>
      </p:sp>
    </p:spTree>
    <p:extLst>
      <p:ext uri="{BB962C8B-B14F-4D97-AF65-F5344CB8AC3E}">
        <p14:creationId xmlns:p14="http://schemas.microsoft.com/office/powerpoint/2010/main" val="1828290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Inputs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581400"/>
            <a:ext cx="8839200" cy="21796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Input variables of Delay1 || Delay2 is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Even though temp is input of Delay2, it is not an input of product</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input </a:t>
            </a:r>
            <a:r>
              <a:rPr lang="en-US" sz="2000" dirty="0" err="1" smtClean="0">
                <a:latin typeface="Comic Sans MS" pitchFamily="66" charset="0"/>
              </a:rPr>
              <a:t>vars</a:t>
            </a:r>
            <a:r>
              <a:rPr lang="en-US" sz="2000" dirty="0" smtClean="0">
                <a:latin typeface="Comic Sans MS" pitchFamily="66" charset="0"/>
              </a:rPr>
              <a:t> I1 and C2 has input </a:t>
            </a:r>
            <a:r>
              <a:rPr lang="en-US" sz="2000" dirty="0" err="1" smtClean="0">
                <a:latin typeface="Comic Sans MS" pitchFamily="66" charset="0"/>
              </a:rPr>
              <a:t>vars</a:t>
            </a:r>
            <a:r>
              <a:rPr lang="en-US" sz="2000" dirty="0" smtClean="0">
                <a:latin typeface="Comic Sans MS" pitchFamily="66" charset="0"/>
              </a:rPr>
              <a:t> I2 then the product     C1 || C2 has input </a:t>
            </a:r>
            <a:r>
              <a:rPr lang="en-US" sz="2000" dirty="0" err="1" smtClean="0">
                <a:latin typeface="Comic Sans MS" pitchFamily="66" charset="0"/>
              </a:rPr>
              <a:t>vars</a:t>
            </a:r>
            <a:r>
              <a:rPr lang="en-US" sz="2000" dirty="0" smtClean="0">
                <a:latin typeface="Comic Sans MS" pitchFamily="66" charset="0"/>
              </a:rPr>
              <a:t> (I1 U I2) \ (O1 U O2)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variable is an input of the product if it is an input of one of the components, and not an output of the other</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539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700404" y="1908047"/>
            <a:ext cx="1841222" cy="795754"/>
            <a:chOff x="5219700" y="1828800"/>
            <a:chExt cx="1841222" cy="795754"/>
          </a:xfrm>
        </p:grpSpPr>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86055" y="2367795"/>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843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43" name="Straight Connector 42"/>
          <p:cNvCxnSpPr/>
          <p:nvPr/>
        </p:nvCxnSpPr>
        <p:spPr>
          <a:xfrm>
            <a:off x="4724400" y="2286000"/>
            <a:ext cx="182880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p:txBody>
          <a:bodyPr/>
          <a:lstStyle/>
          <a:p>
            <a:fld id="{CBD3AB53-4A3B-4B78-AFD2-1A2EB0A42A54}" type="slidenum">
              <a:rPr lang="en-US" smtClean="0"/>
              <a:pPr/>
              <a:t>18</a:t>
            </a:fld>
            <a:endParaRPr lang="en-US"/>
          </a:p>
        </p:txBody>
      </p:sp>
    </p:spTree>
    <p:extLst>
      <p:ext uri="{BB962C8B-B14F-4D97-AF65-F5344CB8AC3E}">
        <p14:creationId xmlns:p14="http://schemas.microsoft.com/office/powerpoint/2010/main" val="1660111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States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3581400"/>
            <a:ext cx="8991600" cy="2362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State variables of Delay1 || Delay2 : {x1, x2}</a:t>
            </a: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state </a:t>
            </a:r>
            <a:r>
              <a:rPr lang="en-US" sz="2000" dirty="0" err="1" smtClean="0">
                <a:latin typeface="Comic Sans MS" pitchFamily="66" charset="0"/>
              </a:rPr>
              <a:t>vars</a:t>
            </a:r>
            <a:r>
              <a:rPr lang="en-US" sz="2000" dirty="0" smtClean="0">
                <a:latin typeface="Comic Sans MS" pitchFamily="66" charset="0"/>
              </a:rPr>
              <a:t> S1 and C2 has state </a:t>
            </a:r>
            <a:r>
              <a:rPr lang="en-US" sz="2000" dirty="0" err="1" smtClean="0">
                <a:latin typeface="Comic Sans MS" pitchFamily="66" charset="0"/>
              </a:rPr>
              <a:t>vars</a:t>
            </a:r>
            <a:r>
              <a:rPr lang="en-US" sz="2000" dirty="0" smtClean="0">
                <a:latin typeface="Comic Sans MS" pitchFamily="66" charset="0"/>
              </a:rPr>
              <a:t> S2 then the product has state </a:t>
            </a:r>
            <a:r>
              <a:rPr lang="en-US" sz="2000" dirty="0" err="1" smtClean="0">
                <a:latin typeface="Comic Sans MS" pitchFamily="66" charset="0"/>
              </a:rPr>
              <a:t>vars</a:t>
            </a:r>
            <a:r>
              <a:rPr lang="en-US" sz="2000" dirty="0" smtClean="0">
                <a:latin typeface="Comic Sans MS" pitchFamily="66" charset="0"/>
              </a:rPr>
              <a:t> (S1 U </a:t>
            </a:r>
            <a:r>
              <a:rPr lang="en-US" sz="2000" dirty="0">
                <a:latin typeface="Comic Sans MS" pitchFamily="66" charset="0"/>
              </a:rPr>
              <a:t>S</a:t>
            </a:r>
            <a:r>
              <a:rPr lang="en-US" sz="2000" dirty="0" smtClean="0">
                <a:latin typeface="Comic Sans MS" pitchFamily="66" charset="0"/>
              </a:rPr>
              <a:t>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state of the product is a pair (s1, s2), where s1 is a state of C1 and s2 is a state of C2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If C1 has n1 states and C2 has n2 states then the product has (n1 x n2) states</a:t>
            </a: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2009816"/>
            <a:ext cx="1714669" cy="795754"/>
            <a:chOff x="5214807" y="1828800"/>
            <a:chExt cx="1714669" cy="795754"/>
          </a:xfrm>
        </p:grpSpPr>
        <p:cxnSp>
          <p:nvCxnSpPr>
            <p:cNvPr id="19" name="Straight Connector 18"/>
            <p:cNvCxnSpPr/>
            <p:nvPr/>
          </p:nvCxnSpPr>
          <p:spPr>
            <a:xfrm>
              <a:off x="5214807" y="2175793"/>
              <a:ext cx="1676400" cy="539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62400" y="2362200"/>
            <a:ext cx="23655" cy="8437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946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19</a:t>
            </a:fld>
            <a:endParaRPr lang="en-US"/>
          </a:p>
        </p:txBody>
      </p:sp>
    </p:spTree>
    <p:extLst>
      <p:ext uri="{BB962C8B-B14F-4D97-AF65-F5344CB8AC3E}">
        <p14:creationId xmlns:p14="http://schemas.microsoft.com/office/powerpoint/2010/main" val="3632403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Finite-State Components</a:t>
            </a:r>
            <a:endParaRPr lang="en-US" sz="2800" dirty="0">
              <a:solidFill>
                <a:srgbClr val="C00000"/>
              </a:solidFill>
              <a:latin typeface="Comic Sans MS" pitchFamily="66" charset="0"/>
              <a:cs typeface="Times New Roman" pitchFamily="18" charset="0"/>
            </a:endParaRPr>
          </a:p>
        </p:txBody>
      </p:sp>
      <p:grpSp>
        <p:nvGrpSpPr>
          <p:cNvPr id="41" name="Group 40"/>
          <p:cNvGrpSpPr/>
          <p:nvPr/>
        </p:nvGrpSpPr>
        <p:grpSpPr>
          <a:xfrm>
            <a:off x="304800" y="1371600"/>
            <a:ext cx="4469785" cy="1371600"/>
            <a:chOff x="2438400" y="1143000"/>
            <a:chExt cx="4469785" cy="1371600"/>
          </a:xfrm>
        </p:grpSpPr>
        <p:sp>
          <p:nvSpPr>
            <p:cNvPr id="9" name="Rectangle 8"/>
            <p:cNvSpPr/>
            <p:nvPr/>
          </p:nvSpPr>
          <p:spPr>
            <a:xfrm>
              <a:off x="3352800" y="16002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943600" y="20574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20574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438400" y="16764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3352800" y="19050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57600" y="16002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733800" y="20574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6019800" y="16764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3352800" y="1143000"/>
              <a:ext cx="647357" cy="338554"/>
            </a:xfrm>
            <a:prstGeom prst="rect">
              <a:avLst/>
            </a:prstGeom>
            <a:noFill/>
          </p:spPr>
          <p:txBody>
            <a:bodyPr wrap="none" rtlCol="0">
              <a:spAutoFit/>
            </a:bodyPr>
            <a:lstStyle/>
            <a:p>
              <a:r>
                <a:rPr lang="en-US" sz="1600" dirty="0" smtClean="0"/>
                <a:t>Delay</a:t>
              </a:r>
              <a:endParaRPr lang="en-US" sz="1600" dirty="0"/>
            </a:p>
          </p:txBody>
        </p:sp>
      </p:grpSp>
      <p:grpSp>
        <p:nvGrpSpPr>
          <p:cNvPr id="30" name="Group 29"/>
          <p:cNvGrpSpPr/>
          <p:nvPr/>
        </p:nvGrpSpPr>
        <p:grpSpPr>
          <a:xfrm>
            <a:off x="5105400" y="1447800"/>
            <a:ext cx="3733800" cy="1405354"/>
            <a:chOff x="533400" y="1676400"/>
            <a:chExt cx="3733800" cy="1405354"/>
          </a:xfrm>
        </p:grpSpPr>
        <p:sp>
          <p:nvSpPr>
            <p:cNvPr id="31" name="Rectangle 30"/>
            <p:cNvSpPr/>
            <p:nvPr/>
          </p:nvSpPr>
          <p:spPr>
            <a:xfrm>
              <a:off x="1447800" y="2057400"/>
              <a:ext cx="19050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p:cNvCxnSpPr/>
            <p:nvPr/>
          </p:nvCxnSpPr>
          <p:spPr>
            <a:xfrm>
              <a:off x="3352800" y="2514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5334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33400" y="1981200"/>
              <a:ext cx="710131" cy="338554"/>
            </a:xfrm>
            <a:prstGeom prst="rect">
              <a:avLst/>
            </a:prstGeom>
            <a:noFill/>
          </p:spPr>
          <p:txBody>
            <a:bodyPr wrap="none" rtlCol="0">
              <a:spAutoFit/>
            </a:bodyPr>
            <a:lstStyle/>
            <a:p>
              <a:r>
                <a:rPr lang="en-US" sz="1600" dirty="0" err="1" smtClean="0"/>
                <a:t>int</a:t>
              </a:r>
              <a:r>
                <a:rPr lang="en-US" sz="1600" dirty="0" smtClean="0"/>
                <a:t> in1</a:t>
              </a:r>
              <a:endParaRPr lang="en-US" sz="1600" dirty="0"/>
            </a:p>
          </p:txBody>
        </p:sp>
        <p:sp>
          <p:nvSpPr>
            <p:cNvPr id="36" name="TextBox 35"/>
            <p:cNvSpPr txBox="1"/>
            <p:nvPr/>
          </p:nvSpPr>
          <p:spPr>
            <a:xfrm>
              <a:off x="1524000" y="2362200"/>
              <a:ext cx="1569660" cy="338554"/>
            </a:xfrm>
            <a:prstGeom prst="rect">
              <a:avLst/>
            </a:prstGeom>
            <a:noFill/>
          </p:spPr>
          <p:txBody>
            <a:bodyPr wrap="none" rtlCol="0">
              <a:spAutoFit/>
            </a:bodyPr>
            <a:lstStyle/>
            <a:p>
              <a:r>
                <a:rPr lang="en-US" sz="1600" dirty="0" smtClean="0"/>
                <a:t>out := in1</a:t>
              </a:r>
              <a:r>
                <a:rPr lang="en-US" sz="1600" baseline="30000" dirty="0" smtClean="0"/>
                <a:t>2</a:t>
              </a:r>
              <a:r>
                <a:rPr lang="en-US" sz="1600" dirty="0" smtClean="0"/>
                <a:t> – in2</a:t>
              </a:r>
              <a:r>
                <a:rPr lang="en-US" sz="1600" baseline="30000" dirty="0" smtClean="0"/>
                <a:t>2</a:t>
              </a:r>
              <a:endParaRPr lang="en-US" sz="1600" baseline="30000" dirty="0"/>
            </a:p>
          </p:txBody>
        </p:sp>
        <p:sp>
          <p:nvSpPr>
            <p:cNvPr id="37" name="TextBox 36"/>
            <p:cNvSpPr txBox="1"/>
            <p:nvPr/>
          </p:nvSpPr>
          <p:spPr>
            <a:xfrm>
              <a:off x="3429000" y="2133600"/>
              <a:ext cx="737381" cy="338554"/>
            </a:xfrm>
            <a:prstGeom prst="rect">
              <a:avLst/>
            </a:prstGeom>
            <a:noFill/>
          </p:spPr>
          <p:txBody>
            <a:bodyPr wrap="none" rtlCol="0">
              <a:spAutoFit/>
            </a:bodyPr>
            <a:lstStyle/>
            <a:p>
              <a:r>
                <a:rPr lang="en-US" sz="1600" dirty="0" err="1" smtClean="0"/>
                <a:t>int</a:t>
              </a:r>
              <a:r>
                <a:rPr lang="en-US" sz="1600" dirty="0" smtClean="0"/>
                <a:t> out</a:t>
              </a:r>
              <a:endParaRPr lang="en-US" sz="1600" dirty="0"/>
            </a:p>
          </p:txBody>
        </p:sp>
        <p:cxnSp>
          <p:nvCxnSpPr>
            <p:cNvPr id="38" name="Straight Arrow Connector 37"/>
            <p:cNvCxnSpPr/>
            <p:nvPr/>
          </p:nvCxnSpPr>
          <p:spPr>
            <a:xfrm>
              <a:off x="533400" y="2667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3400" y="2743200"/>
              <a:ext cx="710131" cy="338554"/>
            </a:xfrm>
            <a:prstGeom prst="rect">
              <a:avLst/>
            </a:prstGeom>
            <a:noFill/>
          </p:spPr>
          <p:txBody>
            <a:bodyPr wrap="none" rtlCol="0">
              <a:spAutoFit/>
            </a:bodyPr>
            <a:lstStyle/>
            <a:p>
              <a:r>
                <a:rPr lang="en-US" sz="1600" dirty="0" err="1" smtClean="0"/>
                <a:t>int</a:t>
              </a:r>
              <a:r>
                <a:rPr lang="en-US" sz="1600" dirty="0" smtClean="0"/>
                <a:t> in2</a:t>
              </a:r>
              <a:endParaRPr lang="en-US" sz="1600" dirty="0"/>
            </a:p>
          </p:txBody>
        </p:sp>
        <p:sp>
          <p:nvSpPr>
            <p:cNvPr id="40" name="TextBox 39"/>
            <p:cNvSpPr txBox="1"/>
            <p:nvPr/>
          </p:nvSpPr>
          <p:spPr>
            <a:xfrm>
              <a:off x="1447800" y="1676400"/>
              <a:ext cx="1060034" cy="338554"/>
            </a:xfrm>
            <a:prstGeom prst="rect">
              <a:avLst/>
            </a:prstGeom>
            <a:noFill/>
          </p:spPr>
          <p:txBody>
            <a:bodyPr wrap="none" rtlCol="0">
              <a:spAutoFit/>
            </a:bodyPr>
            <a:lstStyle/>
            <a:p>
              <a:r>
                <a:rPr lang="en-US" sz="1600" dirty="0" err="1" smtClean="0"/>
                <a:t>DiffSquare</a:t>
              </a:r>
              <a:endParaRPr lang="en-US" sz="1600" dirty="0"/>
            </a:p>
          </p:txBody>
        </p:sp>
      </p:grpSp>
      <p:sp>
        <p:nvSpPr>
          <p:cNvPr id="42" name="Content Placeholder 3"/>
          <p:cNvSpPr txBox="1">
            <a:spLocks/>
          </p:cNvSpPr>
          <p:nvPr/>
        </p:nvSpPr>
        <p:spPr>
          <a:xfrm>
            <a:off x="152400" y="39624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finite-state if all its variables range over finite types</a:t>
            </a:r>
          </a:p>
          <a:p>
            <a:pPr marL="800100" lvl="1" indent="-342900">
              <a:spcBef>
                <a:spcPct val="20000"/>
              </a:spcBef>
              <a:buFont typeface="Wingdings" pitchFamily="2" charset="2"/>
              <a:buChar char="§"/>
            </a:pPr>
            <a:r>
              <a:rPr lang="en-US" sz="2000" dirty="0" smtClean="0">
                <a:latin typeface="Comic Sans MS" pitchFamily="66" charset="0"/>
              </a:rPr>
              <a:t>Finite types: </a:t>
            </a:r>
            <a:r>
              <a:rPr lang="en-US" sz="2000" dirty="0" err="1" smtClean="0">
                <a:latin typeface="Comic Sans MS" pitchFamily="66" charset="0"/>
              </a:rPr>
              <a:t>bool</a:t>
            </a:r>
            <a:r>
              <a:rPr lang="en-US" sz="2000" dirty="0" smtClean="0">
                <a:latin typeface="Comic Sans MS" pitchFamily="66" charset="0"/>
              </a:rPr>
              <a:t>, enumerated types (e.g. {on, off}), </a:t>
            </a:r>
            <a:r>
              <a:rPr lang="en-US" sz="2000" dirty="0" err="1" smtClean="0">
                <a:latin typeface="Comic Sans MS" pitchFamily="66" charset="0"/>
              </a:rPr>
              <a:t>int</a:t>
            </a:r>
            <a:r>
              <a:rPr lang="en-US" sz="2000" dirty="0" smtClean="0">
                <a:latin typeface="Comic Sans MS" pitchFamily="66" charset="0"/>
              </a:rPr>
              <a:t>[-5..5]</a:t>
            </a: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finite-state, but </a:t>
            </a:r>
            <a:r>
              <a:rPr kumimoji="0" lang="en-US" sz="2000" b="0" i="0" u="none" strike="noStrike" kern="1200" cap="none" spc="0" normalizeH="0" noProof="0" dirty="0" err="1" smtClean="0">
                <a:ln>
                  <a:noFill/>
                </a:ln>
                <a:solidFill>
                  <a:schemeClr val="tx1"/>
                </a:solidFill>
                <a:effectLst/>
                <a:uLnTx/>
                <a:uFillTx/>
                <a:latin typeface="Comic Sans MS" pitchFamily="66" charset="0"/>
                <a:ea typeface="+mn-ea"/>
                <a:cs typeface="+mn-cs"/>
              </a:rPr>
              <a:t>DiffSquare</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5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Initial States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839200" cy="21796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The initialization code </a:t>
            </a:r>
            <a:r>
              <a:rPr lang="en-US" sz="2000" dirty="0" err="1" smtClean="0">
                <a:latin typeface="Comic Sans MS" pitchFamily="66" charset="0"/>
              </a:rPr>
              <a:t>Init</a:t>
            </a:r>
            <a:r>
              <a:rPr lang="en-US" sz="2000" dirty="0" smtClean="0">
                <a:latin typeface="Comic Sans MS" pitchFamily="66" charset="0"/>
              </a:rPr>
              <a:t> for Delay1 || Delay2 is “x1:=0;x2:=0”</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Initial state is (0,0)</a:t>
            </a: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initialization Init1 and C2 has initialization Init2 then the product C1 || C2 has initialization Init1; Init2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Order does not matter</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[Init] is the product of sets [Init1] x [Init2]</a:t>
            </a:r>
          </a:p>
          <a:p>
            <a:pPr lvl="1">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62400" y="2438400"/>
            <a:ext cx="23655" cy="7675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48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20</a:t>
            </a:fld>
            <a:endParaRPr lang="en-US"/>
          </a:p>
        </p:txBody>
      </p:sp>
    </p:spTree>
    <p:extLst>
      <p:ext uri="{BB962C8B-B14F-4D97-AF65-F5344CB8AC3E}">
        <p14:creationId xmlns:p14="http://schemas.microsoft.com/office/powerpoint/2010/main" val="1080752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Reactions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342900" y="3962400"/>
            <a:ext cx="84582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Execution of Delay1 || Delay2 within a round</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Environment provides input value for variable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code “temp:=x1; x1:=in” of Delay1</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code “out:=x2; x2:=temp” of Delay2</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cxnSp>
        <p:nvCxnSpPr>
          <p:cNvPr id="19" name="Straight Connector 18"/>
          <p:cNvCxnSpPr/>
          <p:nvPr/>
        </p:nvCxnSpPr>
        <p:spPr>
          <a:xfrm flipV="1">
            <a:off x="1676400" y="2286000"/>
            <a:ext cx="1676400"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752600" y="19812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1719393" y="2467016"/>
            <a:ext cx="1671676" cy="338554"/>
          </a:xfrm>
          <a:prstGeom prst="rect">
            <a:avLst/>
          </a:prstGeom>
          <a:noFill/>
        </p:spPr>
        <p:txBody>
          <a:bodyPr wrap="none" rtlCol="0">
            <a:spAutoFit/>
          </a:bodyPr>
          <a:lstStyle/>
          <a:p>
            <a:r>
              <a:rPr lang="en-US" sz="1600" dirty="0" smtClean="0"/>
              <a:t>temp:=x1 ; x1:= in</a:t>
            </a:r>
            <a:endParaRPr lang="en-US" sz="1600" dirty="0"/>
          </a:p>
        </p:txBody>
      </p:sp>
      <p:cxnSp>
        <p:nvCxnSpPr>
          <p:cNvPr id="23" name="Straight Connector 22"/>
          <p:cNvCxnSpPr/>
          <p:nvPr/>
        </p:nvCxnSpPr>
        <p:spPr>
          <a:xfrm flipV="1">
            <a:off x="4695511" y="2238162"/>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700404" y="1908047"/>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4738504" y="2365247"/>
            <a:ext cx="1803122" cy="338554"/>
          </a:xfrm>
          <a:prstGeom prst="rect">
            <a:avLst/>
          </a:prstGeom>
          <a:noFill/>
        </p:spPr>
        <p:txBody>
          <a:bodyPr wrap="none" rtlCol="0">
            <a:spAutoFit/>
          </a:bodyPr>
          <a:lstStyle/>
          <a:p>
            <a:r>
              <a:rPr lang="en-US" sz="1600" dirty="0" smtClean="0"/>
              <a:t>out:=x2 ; x2:= temp</a:t>
            </a:r>
            <a:endParaRPr lang="en-US" sz="1600" dirty="0"/>
          </a:p>
        </p:txBody>
      </p:sp>
      <p:cxnSp>
        <p:nvCxnSpPr>
          <p:cNvPr id="24" name="Straight Arrow Connector 23"/>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3962400" y="2438400"/>
            <a:ext cx="23655" cy="7675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0" y="6142038"/>
            <a:ext cx="9144000" cy="715962"/>
            <a:chOff x="0" y="6142038"/>
            <a:chExt cx="9144000" cy="715962"/>
          </a:xfrm>
        </p:grpSpPr>
        <p:pic>
          <p:nvPicPr>
            <p:cNvPr id="31"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2"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151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21</a:t>
            </a:fld>
            <a:endParaRPr lang="en-US"/>
          </a:p>
        </p:txBody>
      </p:sp>
    </p:spTree>
    <p:extLst>
      <p:ext uri="{BB962C8B-B14F-4D97-AF65-F5344CB8AC3E}">
        <p14:creationId xmlns:p14="http://schemas.microsoft.com/office/powerpoint/2010/main" val="311255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057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When some output of C1 is an input of C2, and some output of C2 is an input of C1, how do we order the executions of reaction descriptions React1 and React2?</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Should such composition be allowed at all?</a:t>
            </a:r>
          </a:p>
        </p:txBody>
      </p:sp>
      <p:sp>
        <p:nvSpPr>
          <p:cNvPr id="39" name="Rectangle 38"/>
          <p:cNvSpPr/>
          <p:nvPr/>
        </p:nvSpPr>
        <p:spPr>
          <a:xfrm>
            <a:off x="3322946" y="1364209"/>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4941459" y="1594513"/>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2560946" y="1594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398125" y="250891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5008962" y="2978623"/>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2636125" y="3118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560946" y="1975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017125" y="2813713"/>
            <a:ext cx="41057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017125" y="197551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941459" y="1822546"/>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569825" y="1821409"/>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998325" y="2659609"/>
            <a:ext cx="5715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5008962" y="3285698"/>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34050" y="214042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23146" y="2140423"/>
            <a:ext cx="810904"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253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22</a:t>
            </a:fld>
            <a:endParaRPr lang="en-US"/>
          </a:p>
        </p:txBody>
      </p:sp>
    </p:spTree>
    <p:extLst>
      <p:ext uri="{BB962C8B-B14F-4D97-AF65-F5344CB8AC3E}">
        <p14:creationId xmlns:p14="http://schemas.microsoft.com/office/powerpoint/2010/main" val="25217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90500" y="3733800"/>
            <a:ext cx="8763000" cy="2057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Relay, its output out “awaits” its input in</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Inverter, its output in “awaits” its input out</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 product, cannot order the execution of the two</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 presence of such cyclic dependency, composition is disallowed</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Intuition: Combinational cycles should be avoided</a:t>
            </a:r>
          </a:p>
        </p:txBody>
      </p:sp>
      <p:sp>
        <p:nvSpPr>
          <p:cNvPr id="39" name="Rectangle 38"/>
          <p:cNvSpPr/>
          <p:nvPr/>
        </p:nvSpPr>
        <p:spPr>
          <a:xfrm>
            <a:off x="3322946" y="1364209"/>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518013" y="1669861"/>
            <a:ext cx="80493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518013" y="1671565"/>
            <a:ext cx="0" cy="116432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22393" y="1669861"/>
            <a:ext cx="0" cy="113891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endCxn id="24" idx="3"/>
          </p:cNvCxnSpPr>
          <p:nvPr/>
        </p:nvCxnSpPr>
        <p:spPr>
          <a:xfrm flipH="1" flipV="1">
            <a:off x="4970201" y="2823665"/>
            <a:ext cx="763849" cy="11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322946" y="1012008"/>
            <a:ext cx="629339" cy="338554"/>
          </a:xfrm>
          <a:prstGeom prst="rect">
            <a:avLst/>
          </a:prstGeom>
          <a:noFill/>
        </p:spPr>
        <p:txBody>
          <a:bodyPr wrap="none" rtlCol="0">
            <a:spAutoFit/>
          </a:bodyPr>
          <a:lstStyle/>
          <a:p>
            <a:r>
              <a:rPr lang="en-US" sz="1600" dirty="0" smtClean="0"/>
              <a:t>Relay</a:t>
            </a:r>
            <a:endParaRPr lang="en-US" sz="1600" dirty="0"/>
          </a:p>
        </p:txBody>
      </p:sp>
      <p:sp>
        <p:nvSpPr>
          <p:cNvPr id="23" name="TextBox 22"/>
          <p:cNvSpPr txBox="1"/>
          <p:nvPr/>
        </p:nvSpPr>
        <p:spPr>
          <a:xfrm>
            <a:off x="3686068" y="1500584"/>
            <a:ext cx="873957" cy="338554"/>
          </a:xfrm>
          <a:prstGeom prst="rect">
            <a:avLst/>
          </a:prstGeom>
          <a:noFill/>
        </p:spPr>
        <p:txBody>
          <a:bodyPr wrap="none" rtlCol="0">
            <a:spAutoFit/>
          </a:bodyPr>
          <a:lstStyle/>
          <a:p>
            <a:pPr algn="ctr"/>
            <a:r>
              <a:rPr lang="en-US" sz="1600" dirty="0" smtClean="0"/>
              <a:t>out := in</a:t>
            </a:r>
            <a:endParaRPr lang="en-US" sz="1600" dirty="0"/>
          </a:p>
        </p:txBody>
      </p:sp>
      <p:sp>
        <p:nvSpPr>
          <p:cNvPr id="24" name="Rectangle 23"/>
          <p:cNvSpPr/>
          <p:nvPr/>
        </p:nvSpPr>
        <p:spPr>
          <a:xfrm>
            <a:off x="3370001" y="2518013"/>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340006" y="2172067"/>
            <a:ext cx="847155" cy="338554"/>
          </a:xfrm>
          <a:prstGeom prst="rect">
            <a:avLst/>
          </a:prstGeom>
          <a:noFill/>
        </p:spPr>
        <p:txBody>
          <a:bodyPr wrap="none" rtlCol="0">
            <a:spAutoFit/>
          </a:bodyPr>
          <a:lstStyle/>
          <a:p>
            <a:r>
              <a:rPr lang="en-US" sz="1600" dirty="0" smtClean="0"/>
              <a:t>Inverter</a:t>
            </a:r>
            <a:endParaRPr lang="en-US" sz="1600" dirty="0"/>
          </a:p>
        </p:txBody>
      </p:sp>
      <p:cxnSp>
        <p:nvCxnSpPr>
          <p:cNvPr id="9" name="Straight Connector 8"/>
          <p:cNvCxnSpPr>
            <a:stCxn id="39" idx="3"/>
          </p:cNvCxnSpPr>
          <p:nvPr/>
        </p:nvCxnSpPr>
        <p:spPr>
          <a:xfrm>
            <a:off x="4923146" y="1669861"/>
            <a:ext cx="810904" cy="85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24" idx="1"/>
          </p:cNvCxnSpPr>
          <p:nvPr/>
        </p:nvCxnSpPr>
        <p:spPr>
          <a:xfrm flipV="1">
            <a:off x="2518013" y="2823665"/>
            <a:ext cx="851988" cy="1137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612096" y="2654388"/>
            <a:ext cx="1116011" cy="338554"/>
          </a:xfrm>
          <a:prstGeom prst="rect">
            <a:avLst/>
          </a:prstGeom>
          <a:noFill/>
        </p:spPr>
        <p:txBody>
          <a:bodyPr wrap="none" rtlCol="0">
            <a:spAutoFit/>
          </a:bodyPr>
          <a:lstStyle/>
          <a:p>
            <a:pPr algn="ctr"/>
            <a:r>
              <a:rPr lang="en-US" sz="1600" dirty="0" smtClean="0"/>
              <a:t>in :=  ~  out</a:t>
            </a:r>
            <a:endParaRPr lang="en-US" sz="1600" dirty="0"/>
          </a:p>
        </p:txBody>
      </p:sp>
      <p:sp>
        <p:nvSpPr>
          <p:cNvPr id="36" name="TextBox 35"/>
          <p:cNvSpPr txBox="1"/>
          <p:nvPr/>
        </p:nvSpPr>
        <p:spPr>
          <a:xfrm>
            <a:off x="5867400" y="2002790"/>
            <a:ext cx="888385" cy="338554"/>
          </a:xfrm>
          <a:prstGeom prst="rect">
            <a:avLst/>
          </a:prstGeom>
          <a:noFill/>
        </p:spPr>
        <p:txBody>
          <a:bodyPr wrap="none" rtlCol="0">
            <a:spAutoFit/>
          </a:bodyPr>
          <a:lstStyle/>
          <a:p>
            <a:r>
              <a:rPr lang="en-US" sz="1600" dirty="0" err="1"/>
              <a:t>b</a:t>
            </a:r>
            <a:r>
              <a:rPr lang="en-US" sz="1600" dirty="0" err="1" smtClean="0"/>
              <a:t>ool</a:t>
            </a:r>
            <a:r>
              <a:rPr lang="en-US" sz="1600" dirty="0" smtClean="0"/>
              <a:t> out</a:t>
            </a:r>
            <a:endParaRPr lang="en-US" sz="1600" dirty="0"/>
          </a:p>
        </p:txBody>
      </p:sp>
      <p:sp>
        <p:nvSpPr>
          <p:cNvPr id="37" name="TextBox 36"/>
          <p:cNvSpPr txBox="1"/>
          <p:nvPr/>
        </p:nvSpPr>
        <p:spPr>
          <a:xfrm>
            <a:off x="1534236" y="2023029"/>
            <a:ext cx="803425" cy="338554"/>
          </a:xfrm>
          <a:prstGeom prst="rect">
            <a:avLst/>
          </a:prstGeom>
          <a:noFill/>
        </p:spPr>
        <p:txBody>
          <a:bodyPr wrap="none" rtlCol="0">
            <a:spAutoFit/>
          </a:bodyPr>
          <a:lstStyle/>
          <a:p>
            <a:r>
              <a:rPr lang="en-US" sz="1600" dirty="0" err="1"/>
              <a:t>b</a:t>
            </a:r>
            <a:r>
              <a:rPr lang="en-US" sz="1600" dirty="0" err="1" smtClean="0"/>
              <a:t>ool</a:t>
            </a:r>
            <a:r>
              <a:rPr lang="en-US" sz="1600" dirty="0" smtClean="0"/>
              <a:t>  in</a:t>
            </a:r>
            <a:endParaRPr lang="en-US" sz="1600" dirty="0"/>
          </a:p>
        </p:txBody>
      </p:sp>
      <p:grpSp>
        <p:nvGrpSpPr>
          <p:cNvPr id="20" name="Group 19"/>
          <p:cNvGrpSpPr/>
          <p:nvPr/>
        </p:nvGrpSpPr>
        <p:grpSpPr>
          <a:xfrm>
            <a:off x="0" y="6142038"/>
            <a:ext cx="9144000" cy="715962"/>
            <a:chOff x="0" y="6142038"/>
            <a:chExt cx="9144000" cy="715962"/>
          </a:xfrm>
        </p:grpSpPr>
        <p:pic>
          <p:nvPicPr>
            <p:cNvPr id="2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355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23</a:t>
            </a:fld>
            <a:endParaRPr lang="en-US"/>
          </a:p>
        </p:txBody>
      </p:sp>
    </p:spTree>
    <p:extLst>
      <p:ext uri="{BB962C8B-B14F-4D97-AF65-F5344CB8AC3E}">
        <p14:creationId xmlns:p14="http://schemas.microsoft.com/office/powerpoint/2010/main" val="739552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4082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Delay, possible to produce output without waiting for its input by executing the assignment “out :=x”</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Reaction code for product can be “out:=x; in := ~out; x := in”</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Goal: Refine specification of reaction description so that “await” dependencies among output-input variables are easy to detect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Ordering of code-blocks during composition should be easy</a:t>
            </a:r>
          </a:p>
        </p:txBody>
      </p:sp>
      <p:sp>
        <p:nvSpPr>
          <p:cNvPr id="39" name="Rectangle 38"/>
          <p:cNvSpPr/>
          <p:nvPr/>
        </p:nvSpPr>
        <p:spPr>
          <a:xfrm>
            <a:off x="3322946" y="1364209"/>
            <a:ext cx="1600200" cy="80785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518013" y="1669861"/>
            <a:ext cx="80493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518013" y="1671565"/>
            <a:ext cx="0" cy="116432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22393" y="1768138"/>
            <a:ext cx="0" cy="1040641"/>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53000" y="2819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322946" y="1012008"/>
            <a:ext cx="647357" cy="338554"/>
          </a:xfrm>
          <a:prstGeom prst="rect">
            <a:avLst/>
          </a:prstGeom>
          <a:noFill/>
        </p:spPr>
        <p:txBody>
          <a:bodyPr wrap="none" rtlCol="0">
            <a:spAutoFit/>
          </a:bodyPr>
          <a:lstStyle/>
          <a:p>
            <a:r>
              <a:rPr lang="en-US" sz="1600" dirty="0" smtClean="0"/>
              <a:t>Delay</a:t>
            </a:r>
            <a:endParaRPr lang="en-US" sz="1600" dirty="0"/>
          </a:p>
        </p:txBody>
      </p:sp>
      <p:sp>
        <p:nvSpPr>
          <p:cNvPr id="23" name="TextBox 22"/>
          <p:cNvSpPr txBox="1"/>
          <p:nvPr/>
        </p:nvSpPr>
        <p:spPr>
          <a:xfrm>
            <a:off x="3387632" y="1768138"/>
            <a:ext cx="1354858" cy="338554"/>
          </a:xfrm>
          <a:prstGeom prst="rect">
            <a:avLst/>
          </a:prstGeom>
          <a:noFill/>
        </p:spPr>
        <p:txBody>
          <a:bodyPr wrap="none" rtlCol="0">
            <a:spAutoFit/>
          </a:bodyPr>
          <a:lstStyle/>
          <a:p>
            <a:r>
              <a:rPr lang="en-US" sz="1600" dirty="0"/>
              <a:t>o</a:t>
            </a:r>
            <a:r>
              <a:rPr lang="en-US" sz="1600" dirty="0" smtClean="0"/>
              <a:t>ut :=x; x := in</a:t>
            </a:r>
            <a:endParaRPr lang="en-US" sz="1600" dirty="0"/>
          </a:p>
        </p:txBody>
      </p:sp>
      <p:sp>
        <p:nvSpPr>
          <p:cNvPr id="24" name="Rectangle 23"/>
          <p:cNvSpPr/>
          <p:nvPr/>
        </p:nvSpPr>
        <p:spPr>
          <a:xfrm>
            <a:off x="3370001" y="2518013"/>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340006" y="2172067"/>
            <a:ext cx="847155" cy="338554"/>
          </a:xfrm>
          <a:prstGeom prst="rect">
            <a:avLst/>
          </a:prstGeom>
          <a:noFill/>
        </p:spPr>
        <p:txBody>
          <a:bodyPr wrap="none" rtlCol="0">
            <a:spAutoFit/>
          </a:bodyPr>
          <a:lstStyle/>
          <a:p>
            <a:r>
              <a:rPr lang="en-US" sz="1600" dirty="0" smtClean="0"/>
              <a:t>Inverter</a:t>
            </a:r>
            <a:endParaRPr lang="en-US" sz="1600" dirty="0"/>
          </a:p>
        </p:txBody>
      </p:sp>
      <p:cxnSp>
        <p:nvCxnSpPr>
          <p:cNvPr id="9" name="Straight Connector 8"/>
          <p:cNvCxnSpPr>
            <a:stCxn id="39" idx="3"/>
          </p:cNvCxnSpPr>
          <p:nvPr/>
        </p:nvCxnSpPr>
        <p:spPr>
          <a:xfrm>
            <a:off x="4923146" y="1768138"/>
            <a:ext cx="810904"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24" idx="1"/>
          </p:cNvCxnSpPr>
          <p:nvPr/>
        </p:nvCxnSpPr>
        <p:spPr>
          <a:xfrm flipV="1">
            <a:off x="2518013" y="2823665"/>
            <a:ext cx="851988" cy="1137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611526" y="2639502"/>
            <a:ext cx="1116011" cy="338554"/>
          </a:xfrm>
          <a:prstGeom prst="rect">
            <a:avLst/>
          </a:prstGeom>
          <a:noFill/>
        </p:spPr>
        <p:txBody>
          <a:bodyPr wrap="none" rtlCol="0">
            <a:spAutoFit/>
          </a:bodyPr>
          <a:lstStyle/>
          <a:p>
            <a:r>
              <a:rPr lang="en-US" sz="1600" dirty="0" smtClean="0"/>
              <a:t>in :=  ~  out</a:t>
            </a:r>
            <a:endParaRPr lang="en-US" sz="1600" dirty="0"/>
          </a:p>
        </p:txBody>
      </p:sp>
      <p:sp>
        <p:nvSpPr>
          <p:cNvPr id="36" name="TextBox 35"/>
          <p:cNvSpPr txBox="1"/>
          <p:nvPr/>
        </p:nvSpPr>
        <p:spPr>
          <a:xfrm>
            <a:off x="5867400" y="2002790"/>
            <a:ext cx="888385" cy="338554"/>
          </a:xfrm>
          <a:prstGeom prst="rect">
            <a:avLst/>
          </a:prstGeom>
          <a:noFill/>
        </p:spPr>
        <p:txBody>
          <a:bodyPr wrap="none" rtlCol="0">
            <a:spAutoFit/>
          </a:bodyPr>
          <a:lstStyle/>
          <a:p>
            <a:r>
              <a:rPr lang="en-US" sz="1600" dirty="0" err="1"/>
              <a:t>b</a:t>
            </a:r>
            <a:r>
              <a:rPr lang="en-US" sz="1600" dirty="0" err="1" smtClean="0"/>
              <a:t>ool</a:t>
            </a:r>
            <a:r>
              <a:rPr lang="en-US" sz="1600" dirty="0" smtClean="0"/>
              <a:t> out</a:t>
            </a:r>
            <a:endParaRPr lang="en-US" sz="1600" dirty="0"/>
          </a:p>
        </p:txBody>
      </p:sp>
      <p:sp>
        <p:nvSpPr>
          <p:cNvPr id="37" name="TextBox 36"/>
          <p:cNvSpPr txBox="1"/>
          <p:nvPr/>
        </p:nvSpPr>
        <p:spPr>
          <a:xfrm>
            <a:off x="1534236" y="2023029"/>
            <a:ext cx="803425" cy="338554"/>
          </a:xfrm>
          <a:prstGeom prst="rect">
            <a:avLst/>
          </a:prstGeom>
          <a:noFill/>
        </p:spPr>
        <p:txBody>
          <a:bodyPr wrap="none" rtlCol="0">
            <a:spAutoFit/>
          </a:bodyPr>
          <a:lstStyle/>
          <a:p>
            <a:r>
              <a:rPr lang="en-US" sz="1600" dirty="0" err="1"/>
              <a:t>b</a:t>
            </a:r>
            <a:r>
              <a:rPr lang="en-US" sz="1600" dirty="0" err="1" smtClean="0"/>
              <a:t>ool</a:t>
            </a:r>
            <a:r>
              <a:rPr lang="en-US" sz="1600" dirty="0" smtClean="0"/>
              <a:t>  in</a:t>
            </a:r>
            <a:endParaRPr lang="en-US" sz="1600" dirty="0"/>
          </a:p>
        </p:txBody>
      </p:sp>
      <p:sp>
        <p:nvSpPr>
          <p:cNvPr id="20" name="TextBox 19"/>
          <p:cNvSpPr txBox="1"/>
          <p:nvPr/>
        </p:nvSpPr>
        <p:spPr>
          <a:xfrm>
            <a:off x="3344980" y="1364209"/>
            <a:ext cx="998991" cy="338554"/>
          </a:xfrm>
          <a:prstGeom prst="rect">
            <a:avLst/>
          </a:prstGeom>
          <a:noFill/>
        </p:spPr>
        <p:txBody>
          <a:bodyPr wrap="none" rtlCol="0">
            <a:spAutoFit/>
          </a:bodyPr>
          <a:lstStyle/>
          <a:p>
            <a:r>
              <a:rPr lang="en-US" sz="1600" dirty="0" err="1"/>
              <a:t>b</a:t>
            </a:r>
            <a:r>
              <a:rPr lang="en-US" sz="1600" dirty="0" err="1" smtClean="0"/>
              <a:t>ool</a:t>
            </a:r>
            <a:r>
              <a:rPr lang="en-US" sz="1600" dirty="0" smtClean="0"/>
              <a:t> x :=0</a:t>
            </a:r>
            <a:endParaRPr lang="en-US" sz="1600" dirty="0"/>
          </a:p>
        </p:txBody>
      </p:sp>
      <p:cxnSp>
        <p:nvCxnSpPr>
          <p:cNvPr id="12" name="Straight Connector 11"/>
          <p:cNvCxnSpPr/>
          <p:nvPr/>
        </p:nvCxnSpPr>
        <p:spPr>
          <a:xfrm>
            <a:off x="3344980" y="1671565"/>
            <a:ext cx="1608020" cy="4835"/>
          </a:xfrm>
          <a:prstGeom prst="line">
            <a:avLst/>
          </a:prstGeom>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458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24</a:t>
            </a:fld>
            <a:endParaRPr lang="en-US"/>
          </a:p>
        </p:txBody>
      </p:sp>
    </p:spTree>
    <p:extLst>
      <p:ext uri="{BB962C8B-B14F-4D97-AF65-F5344CB8AC3E}">
        <p14:creationId xmlns:p14="http://schemas.microsoft.com/office/powerpoint/2010/main" val="1678048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Splitting Reaction code into Tasks</a:t>
            </a:r>
            <a:endParaRPr lang="en-US" sz="2800" dirty="0">
              <a:solidFill>
                <a:srgbClr val="C00000"/>
              </a:solidFill>
              <a:latin typeface="Comic Sans MS" pitchFamily="66" charset="0"/>
              <a:cs typeface="Times New Roman" pitchFamily="18" charset="0"/>
            </a:endParaRPr>
          </a:p>
        </p:txBody>
      </p:sp>
      <p:grpSp>
        <p:nvGrpSpPr>
          <p:cNvPr id="41" name="Group 40"/>
          <p:cNvGrpSpPr/>
          <p:nvPr/>
        </p:nvGrpSpPr>
        <p:grpSpPr>
          <a:xfrm>
            <a:off x="1990227" y="1215096"/>
            <a:ext cx="4879002" cy="1964322"/>
            <a:chOff x="2438400" y="1143000"/>
            <a:chExt cx="4879002" cy="1964322"/>
          </a:xfrm>
        </p:grpSpPr>
        <p:sp>
          <p:nvSpPr>
            <p:cNvPr id="9" name="Rectangle 8"/>
            <p:cNvSpPr/>
            <p:nvPr/>
          </p:nvSpPr>
          <p:spPr>
            <a:xfrm>
              <a:off x="3352800" y="1600199"/>
              <a:ext cx="3037692" cy="15071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6390492" y="239508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235376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438400" y="1935931"/>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flipV="1">
              <a:off x="3352800" y="1888123"/>
              <a:ext cx="3037692" cy="16877"/>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57600" y="16002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799465" y="2432682"/>
              <a:ext cx="761747" cy="338554"/>
            </a:xfrm>
            <a:prstGeom prst="rect">
              <a:avLst/>
            </a:prstGeom>
            <a:noFill/>
          </p:spPr>
          <p:txBody>
            <a:bodyPr wrap="none" rtlCol="0">
              <a:spAutoFit/>
            </a:bodyPr>
            <a:lstStyle/>
            <a:p>
              <a:pPr algn="ctr"/>
              <a:r>
                <a:rPr lang="en-US" sz="1600" dirty="0" smtClean="0"/>
                <a:t>out:=x </a:t>
              </a:r>
              <a:endParaRPr lang="en-US" sz="1600" dirty="0"/>
            </a:p>
          </p:txBody>
        </p:sp>
        <p:sp>
          <p:nvSpPr>
            <p:cNvPr id="16" name="TextBox 15"/>
            <p:cNvSpPr txBox="1"/>
            <p:nvPr/>
          </p:nvSpPr>
          <p:spPr>
            <a:xfrm>
              <a:off x="6429017" y="197471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3352800" y="1143000"/>
              <a:ext cx="1011239" cy="338554"/>
            </a:xfrm>
            <a:prstGeom prst="rect">
              <a:avLst/>
            </a:prstGeom>
            <a:noFill/>
          </p:spPr>
          <p:txBody>
            <a:bodyPr wrap="none" rtlCol="0">
              <a:spAutoFit/>
            </a:bodyPr>
            <a:lstStyle/>
            <a:p>
              <a:r>
                <a:rPr lang="en-US" sz="1600" dirty="0" err="1" smtClean="0"/>
                <a:t>SplitDelay</a:t>
              </a:r>
              <a:endParaRPr lang="en-US" sz="1600" dirty="0"/>
            </a:p>
          </p:txBody>
        </p:sp>
      </p:grpSp>
      <p:sp>
        <p:nvSpPr>
          <p:cNvPr id="42" name="Content Placeholder 3"/>
          <p:cNvSpPr txBox="1">
            <a:spLocks/>
          </p:cNvSpPr>
          <p:nvPr/>
        </p:nvSpPr>
        <p:spPr>
          <a:xfrm>
            <a:off x="134095" y="3581400"/>
            <a:ext cx="8610600" cy="1447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A1 and A2 are tasks (atomic blocks of code)</a:t>
            </a:r>
          </a:p>
          <a:p>
            <a:pPr marL="800100" lvl="1" indent="-342900">
              <a:spcBef>
                <a:spcPct val="20000"/>
              </a:spcBef>
              <a:buFont typeface="Wingdings" pitchFamily="2" charset="2"/>
              <a:buChar char="§"/>
            </a:pPr>
            <a:r>
              <a:rPr lang="en-US" sz="2000" dirty="0" smtClean="0">
                <a:latin typeface="Comic Sans MS" pitchFamily="66" charset="0"/>
              </a:rPr>
              <a:t>Each task specifies variables it reads and writes</a:t>
            </a:r>
          </a:p>
          <a:p>
            <a:pPr marL="800100" lvl="1" indent="-342900">
              <a:spcBef>
                <a:spcPct val="20000"/>
              </a:spcBef>
              <a:buFont typeface="Wingdings" pitchFamily="2" charset="2"/>
              <a:buChar char="§"/>
            </a:pPr>
            <a:r>
              <a:rPr lang="en-US" sz="2000" dirty="0" smtClean="0">
                <a:latin typeface="Comic Sans MS" pitchFamily="66" charset="0"/>
              </a:rPr>
              <a:t>A1 reads x and writes out</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3" name="Content Placeholder 3"/>
          <p:cNvSpPr txBox="1">
            <a:spLocks/>
          </p:cNvSpPr>
          <p:nvPr/>
        </p:nvSpPr>
        <p:spPr>
          <a:xfrm>
            <a:off x="132958" y="4899819"/>
            <a:ext cx="8686800" cy="1242219"/>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Task Graph: Vertices are tasks and edges denote precedence</a:t>
            </a:r>
          </a:p>
          <a:p>
            <a:pPr marL="800100" lvl="1" indent="-342900">
              <a:spcBef>
                <a:spcPct val="20000"/>
              </a:spcBef>
              <a:buFont typeface="Wingdings" panose="05000000000000000000" pitchFamily="2" charset="2"/>
              <a:buChar char="§"/>
              <a:defRP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A1</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&lt; A2 means that A1 should be executed before A2</a:t>
            </a:r>
          </a:p>
          <a:p>
            <a:pPr marL="800100" lvl="1" indent="-342900">
              <a:spcBef>
                <a:spcPct val="20000"/>
              </a:spcBef>
              <a:buFont typeface="Wingdings" panose="05000000000000000000" pitchFamily="2" charset="2"/>
              <a:buChar char="§"/>
              <a:defRPr/>
            </a:pPr>
            <a:r>
              <a:rPr lang="en-US" sz="2000" baseline="0" dirty="0" smtClean="0">
                <a:latin typeface="Comic Sans MS" pitchFamily="66" charset="0"/>
              </a:rPr>
              <a:t>Graph</a:t>
            </a:r>
            <a:r>
              <a:rPr lang="en-US" sz="2000" dirty="0" smtClean="0">
                <a:latin typeface="Comic Sans MS" pitchFamily="66" charset="0"/>
              </a:rPr>
              <a:t> should be acyclic</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 name="Rounded Rectangle 3"/>
          <p:cNvSpPr/>
          <p:nvPr/>
        </p:nvSpPr>
        <p:spPr>
          <a:xfrm>
            <a:off x="3225349" y="2385393"/>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225349" y="2046839"/>
            <a:ext cx="1140056" cy="338554"/>
          </a:xfrm>
          <a:prstGeom prst="rect">
            <a:avLst/>
          </a:prstGeom>
          <a:noFill/>
        </p:spPr>
        <p:txBody>
          <a:bodyPr wrap="none" rtlCol="0">
            <a:spAutoFit/>
          </a:bodyPr>
          <a:lstStyle/>
          <a:p>
            <a:r>
              <a:rPr lang="en-US" sz="1600" dirty="0" smtClean="0"/>
              <a:t>A1: x -&gt; out</a:t>
            </a:r>
            <a:endParaRPr lang="en-US" sz="1600" dirty="0"/>
          </a:p>
        </p:txBody>
      </p:sp>
      <p:sp>
        <p:nvSpPr>
          <p:cNvPr id="44" name="Rounded Rectangle 43"/>
          <p:cNvSpPr/>
          <p:nvPr/>
        </p:nvSpPr>
        <p:spPr>
          <a:xfrm>
            <a:off x="4724400" y="2362200"/>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768837" y="2027980"/>
            <a:ext cx="1008609" cy="338554"/>
          </a:xfrm>
          <a:prstGeom prst="rect">
            <a:avLst/>
          </a:prstGeom>
          <a:noFill/>
        </p:spPr>
        <p:txBody>
          <a:bodyPr wrap="none" rtlCol="0">
            <a:spAutoFit/>
          </a:bodyPr>
          <a:lstStyle/>
          <a:p>
            <a:r>
              <a:rPr lang="en-US" sz="1600" dirty="0" smtClean="0"/>
              <a:t>A2: in -&gt; x</a:t>
            </a:r>
            <a:endParaRPr lang="en-US" sz="1600" dirty="0"/>
          </a:p>
        </p:txBody>
      </p:sp>
      <p:sp>
        <p:nvSpPr>
          <p:cNvPr id="46" name="TextBox 45"/>
          <p:cNvSpPr txBox="1"/>
          <p:nvPr/>
        </p:nvSpPr>
        <p:spPr>
          <a:xfrm>
            <a:off x="4976425" y="2474875"/>
            <a:ext cx="630301" cy="338554"/>
          </a:xfrm>
          <a:prstGeom prst="rect">
            <a:avLst/>
          </a:prstGeom>
          <a:noFill/>
        </p:spPr>
        <p:txBody>
          <a:bodyPr wrap="none" rtlCol="0">
            <a:spAutoFit/>
          </a:bodyPr>
          <a:lstStyle/>
          <a:p>
            <a:pPr algn="ctr"/>
            <a:r>
              <a:rPr lang="en-US" sz="1600" dirty="0"/>
              <a:t>x</a:t>
            </a:r>
            <a:r>
              <a:rPr lang="en-US" sz="1600" dirty="0" smtClean="0"/>
              <a:t>:=in </a:t>
            </a:r>
            <a:endParaRPr lang="en-US" sz="1600" dirty="0"/>
          </a:p>
        </p:txBody>
      </p:sp>
      <p:cxnSp>
        <p:nvCxnSpPr>
          <p:cNvPr id="47" name="Straight Arrow Connector 46"/>
          <p:cNvCxnSpPr>
            <a:stCxn id="4" idx="3"/>
            <a:endCxn id="44" idx="1"/>
          </p:cNvCxnSpPr>
          <p:nvPr/>
        </p:nvCxnSpPr>
        <p:spPr>
          <a:xfrm flipV="1">
            <a:off x="4270828" y="2620960"/>
            <a:ext cx="453572" cy="2319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0" y="6142038"/>
            <a:ext cx="9144000" cy="715962"/>
            <a:chOff x="0" y="6142038"/>
            <a:chExt cx="9144000" cy="715962"/>
          </a:xfrm>
        </p:grpSpPr>
        <p:pic>
          <p:nvPicPr>
            <p:cNvPr id="2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560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25</a:t>
            </a:fld>
            <a:endParaRPr lang="en-US"/>
          </a:p>
        </p:txBody>
      </p:sp>
    </p:spTree>
    <p:extLst>
      <p:ext uri="{BB962C8B-B14F-4D97-AF65-F5344CB8AC3E}">
        <p14:creationId xmlns:p14="http://schemas.microsoft.com/office/powerpoint/2010/main" val="3422826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3">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3">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P spid="4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Example Task Graph</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920549" y="1642392"/>
            <a:ext cx="3037692" cy="15071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970751" y="2109037"/>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006149" y="2197257"/>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006149" y="1779428"/>
            <a:ext cx="861133" cy="338554"/>
          </a:xfrm>
          <a:prstGeom prst="rect">
            <a:avLst/>
          </a:prstGeom>
          <a:noFill/>
        </p:spPr>
        <p:txBody>
          <a:bodyPr wrap="none" rtlCol="0">
            <a:spAutoFit/>
          </a:bodyPr>
          <a:lstStyle/>
          <a:p>
            <a:r>
              <a:rPr lang="en-US" sz="1600" dirty="0" err="1" smtClean="0"/>
              <a:t>bool</a:t>
            </a:r>
            <a:r>
              <a:rPr lang="en-US" sz="1600" dirty="0" smtClean="0"/>
              <a:t> in1</a:t>
            </a:r>
            <a:endParaRPr lang="en-US" sz="1600" dirty="0"/>
          </a:p>
        </p:txBody>
      </p:sp>
      <p:sp>
        <p:nvSpPr>
          <p:cNvPr id="15" name="TextBox 14"/>
          <p:cNvSpPr txBox="1"/>
          <p:nvPr/>
        </p:nvSpPr>
        <p:spPr>
          <a:xfrm>
            <a:off x="3277446" y="2474875"/>
            <a:ext cx="1035861" cy="338554"/>
          </a:xfrm>
          <a:prstGeom prst="rect">
            <a:avLst/>
          </a:prstGeom>
          <a:noFill/>
        </p:spPr>
        <p:txBody>
          <a:bodyPr wrap="none" rtlCol="0">
            <a:spAutoFit/>
          </a:bodyPr>
          <a:lstStyle/>
          <a:p>
            <a:r>
              <a:rPr lang="en-US" sz="1600" dirty="0" smtClean="0"/>
              <a:t>out1:=in1 </a:t>
            </a:r>
            <a:endParaRPr lang="en-US" sz="1600" dirty="0"/>
          </a:p>
        </p:txBody>
      </p:sp>
      <p:sp>
        <p:nvSpPr>
          <p:cNvPr id="16" name="TextBox 15"/>
          <p:cNvSpPr txBox="1"/>
          <p:nvPr/>
        </p:nvSpPr>
        <p:spPr>
          <a:xfrm>
            <a:off x="5996766" y="1689426"/>
            <a:ext cx="992579" cy="338554"/>
          </a:xfrm>
          <a:prstGeom prst="rect">
            <a:avLst/>
          </a:prstGeom>
          <a:noFill/>
        </p:spPr>
        <p:txBody>
          <a:bodyPr wrap="none" rtlCol="0">
            <a:spAutoFit/>
          </a:bodyPr>
          <a:lstStyle/>
          <a:p>
            <a:r>
              <a:rPr lang="en-US" sz="1600" dirty="0" err="1" smtClean="0"/>
              <a:t>bool</a:t>
            </a:r>
            <a:r>
              <a:rPr lang="en-US" sz="1600" dirty="0" smtClean="0"/>
              <a:t> out1</a:t>
            </a:r>
            <a:endParaRPr lang="en-US" sz="1600" dirty="0"/>
          </a:p>
        </p:txBody>
      </p:sp>
      <p:sp>
        <p:nvSpPr>
          <p:cNvPr id="33" name="TextBox 32"/>
          <p:cNvSpPr txBox="1"/>
          <p:nvPr/>
        </p:nvSpPr>
        <p:spPr>
          <a:xfrm>
            <a:off x="2920549" y="1185193"/>
            <a:ext cx="1236236" cy="338554"/>
          </a:xfrm>
          <a:prstGeom prst="rect">
            <a:avLst/>
          </a:prstGeom>
          <a:noFill/>
        </p:spPr>
        <p:txBody>
          <a:bodyPr wrap="none" rtlCol="0">
            <a:spAutoFit/>
          </a:bodyPr>
          <a:lstStyle/>
          <a:p>
            <a:r>
              <a:rPr lang="en-US" sz="1600" dirty="0" err="1" smtClean="0"/>
              <a:t>ParallelRelay</a:t>
            </a:r>
            <a:endParaRPr lang="en-US" sz="1600" dirty="0"/>
          </a:p>
        </p:txBody>
      </p:sp>
      <p:sp>
        <p:nvSpPr>
          <p:cNvPr id="42" name="Content Placeholder 3"/>
          <p:cNvSpPr txBox="1">
            <a:spLocks/>
          </p:cNvSpPr>
          <p:nvPr/>
        </p:nvSpPr>
        <p:spPr>
          <a:xfrm>
            <a:off x="134094" y="4305300"/>
            <a:ext cx="8933705" cy="1447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Tasks A1 and A2 are unordered</a:t>
            </a:r>
          </a:p>
          <a:p>
            <a:pPr marL="800100" lvl="1" indent="-342900">
              <a:spcBef>
                <a:spcPct val="20000"/>
              </a:spcBef>
              <a:buFont typeface="Wingdings" pitchFamily="2" charset="2"/>
              <a:buChar char="§"/>
            </a:pPr>
            <a:r>
              <a:rPr lang="en-US" sz="2000" dirty="0" smtClean="0">
                <a:latin typeface="Comic Sans MS" pitchFamily="66" charset="0"/>
              </a:rPr>
              <a:t>Possible “schedules” (linear ordering of tasks): A1, A2 and A2, A1</a:t>
            </a:r>
          </a:p>
          <a:p>
            <a:pPr marL="800100" lvl="1" indent="-342900">
              <a:spcBef>
                <a:spcPct val="20000"/>
              </a:spcBef>
              <a:buFont typeface="Wingdings" pitchFamily="2" charset="2"/>
              <a:buChar char="§"/>
            </a:pPr>
            <a:r>
              <a:rPr lang="en-US" sz="2000" noProof="0" dirty="0" smtClean="0">
                <a:latin typeface="Comic Sans MS" pitchFamily="66" charset="0"/>
              </a:rPr>
              <a:t>All consistent schedules give the same result</a:t>
            </a:r>
          </a:p>
          <a:p>
            <a:pPr marL="342900" indent="-342900">
              <a:spcBef>
                <a:spcPct val="20000"/>
              </a:spcBef>
              <a:buFont typeface="Wingdings" panose="05000000000000000000" pitchFamily="2" charset="2"/>
              <a:buChar char="q"/>
            </a:pPr>
            <a:r>
              <a:rPr lang="en-US" sz="2000" dirty="0" smtClean="0">
                <a:latin typeface="Comic Sans MS" pitchFamily="66" charset="0"/>
              </a:rPr>
              <a:t>I/O await dependencies: out1 awaits in1, out2 awaits in2</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 name="Rounded Rectangle 3"/>
          <p:cNvSpPr/>
          <p:nvPr/>
        </p:nvSpPr>
        <p:spPr>
          <a:xfrm>
            <a:off x="3225349" y="2385393"/>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088291" y="2027980"/>
            <a:ext cx="1414170" cy="338554"/>
          </a:xfrm>
          <a:prstGeom prst="rect">
            <a:avLst/>
          </a:prstGeom>
          <a:noFill/>
        </p:spPr>
        <p:txBody>
          <a:bodyPr wrap="none" rtlCol="0">
            <a:spAutoFit/>
          </a:bodyPr>
          <a:lstStyle/>
          <a:p>
            <a:r>
              <a:rPr lang="en-US" sz="1600" dirty="0" smtClean="0"/>
              <a:t>A1: in1 -&gt; out1</a:t>
            </a:r>
            <a:endParaRPr lang="en-US" sz="1600" dirty="0"/>
          </a:p>
        </p:txBody>
      </p:sp>
      <p:sp>
        <p:nvSpPr>
          <p:cNvPr id="44" name="Rounded Rectangle 43"/>
          <p:cNvSpPr/>
          <p:nvPr/>
        </p:nvSpPr>
        <p:spPr>
          <a:xfrm>
            <a:off x="4768837" y="2366534"/>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592964" y="2027980"/>
            <a:ext cx="1414170" cy="338554"/>
          </a:xfrm>
          <a:prstGeom prst="rect">
            <a:avLst/>
          </a:prstGeom>
          <a:noFill/>
        </p:spPr>
        <p:txBody>
          <a:bodyPr wrap="none" rtlCol="0">
            <a:spAutoFit/>
          </a:bodyPr>
          <a:lstStyle/>
          <a:p>
            <a:r>
              <a:rPr lang="en-US" sz="1600" dirty="0" smtClean="0"/>
              <a:t>A2: in2 -&gt; out2</a:t>
            </a:r>
            <a:endParaRPr lang="en-US" sz="1600" dirty="0"/>
          </a:p>
        </p:txBody>
      </p:sp>
      <p:sp>
        <p:nvSpPr>
          <p:cNvPr id="46" name="TextBox 45"/>
          <p:cNvSpPr txBox="1"/>
          <p:nvPr/>
        </p:nvSpPr>
        <p:spPr>
          <a:xfrm>
            <a:off x="4755210" y="2447693"/>
            <a:ext cx="1035861" cy="338554"/>
          </a:xfrm>
          <a:prstGeom prst="rect">
            <a:avLst/>
          </a:prstGeom>
          <a:noFill/>
        </p:spPr>
        <p:txBody>
          <a:bodyPr wrap="none" rtlCol="0">
            <a:spAutoFit/>
          </a:bodyPr>
          <a:lstStyle/>
          <a:p>
            <a:r>
              <a:rPr lang="en-US" sz="1600" dirty="0"/>
              <a:t>o</a:t>
            </a:r>
            <a:r>
              <a:rPr lang="en-US" sz="1600" dirty="0" smtClean="0"/>
              <a:t>ut2:=in2 </a:t>
            </a:r>
            <a:endParaRPr lang="en-US" sz="1600" dirty="0"/>
          </a:p>
        </p:txBody>
      </p:sp>
      <p:cxnSp>
        <p:nvCxnSpPr>
          <p:cNvPr id="23" name="Straight Arrow Connector 22"/>
          <p:cNvCxnSpPr/>
          <p:nvPr/>
        </p:nvCxnSpPr>
        <p:spPr>
          <a:xfrm>
            <a:off x="2029485" y="2898175"/>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029485" y="2480346"/>
            <a:ext cx="861133" cy="338554"/>
          </a:xfrm>
          <a:prstGeom prst="rect">
            <a:avLst/>
          </a:prstGeom>
          <a:noFill/>
        </p:spPr>
        <p:txBody>
          <a:bodyPr wrap="none" rtlCol="0">
            <a:spAutoFit/>
          </a:bodyPr>
          <a:lstStyle/>
          <a:p>
            <a:r>
              <a:rPr lang="en-US" sz="1600" dirty="0" err="1" smtClean="0"/>
              <a:t>bool</a:t>
            </a:r>
            <a:r>
              <a:rPr lang="en-US" sz="1600" dirty="0" smtClean="0"/>
              <a:t> in2</a:t>
            </a:r>
            <a:endParaRPr lang="en-US" sz="1600" dirty="0"/>
          </a:p>
        </p:txBody>
      </p:sp>
      <p:cxnSp>
        <p:nvCxnSpPr>
          <p:cNvPr id="25" name="Straight Arrow Connector 24"/>
          <p:cNvCxnSpPr/>
          <p:nvPr/>
        </p:nvCxnSpPr>
        <p:spPr>
          <a:xfrm>
            <a:off x="5981119" y="28189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007134" y="2399289"/>
            <a:ext cx="992579" cy="338554"/>
          </a:xfrm>
          <a:prstGeom prst="rect">
            <a:avLst/>
          </a:prstGeom>
          <a:noFill/>
        </p:spPr>
        <p:txBody>
          <a:bodyPr wrap="none" rtlCol="0">
            <a:spAutoFit/>
          </a:bodyPr>
          <a:lstStyle/>
          <a:p>
            <a:r>
              <a:rPr lang="en-US" sz="1600" dirty="0" err="1" smtClean="0"/>
              <a:t>bool</a:t>
            </a:r>
            <a:r>
              <a:rPr lang="en-US" sz="1600" dirty="0" smtClean="0"/>
              <a:t> out2</a:t>
            </a:r>
            <a:endParaRPr lang="en-US" sz="1600" dirty="0"/>
          </a:p>
        </p:txBody>
      </p:sp>
      <p:grpSp>
        <p:nvGrpSpPr>
          <p:cNvPr id="22" name="Group 21"/>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663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26</a:t>
            </a:fld>
            <a:endParaRPr lang="en-US"/>
          </a:p>
        </p:txBody>
      </p:sp>
    </p:spTree>
    <p:extLst>
      <p:ext uri="{BB962C8B-B14F-4D97-AF65-F5344CB8AC3E}">
        <p14:creationId xmlns:p14="http://schemas.microsoft.com/office/powerpoint/2010/main" val="3326123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Puzzle</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152400" y="1676400"/>
            <a:ext cx="8991600" cy="3962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There are some kids playing in a muddy pond. Their teacher walks by and says “some of you have mud on your forehead”. Each kid can look around and see which of other kids have muddy foreheads, but cannot see his/her own forehead. The teacher says “raise your hand if you know that you have muddy forehead”. Nobody raises their hands. The teacher repeats the same question, and it continues like that. If k kids have muddy foreheads, then after the teacher has asked the question k times, exactly those kids with muddy foreheads raise their hands.</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Explain the reasoning of the kids.</a:t>
            </a:r>
          </a:p>
        </p:txBody>
      </p:sp>
      <p:grpSp>
        <p:nvGrpSpPr>
          <p:cNvPr id="13" name="Group 41"/>
          <p:cNvGrpSpPr/>
          <p:nvPr/>
        </p:nvGrpSpPr>
        <p:grpSpPr>
          <a:xfrm>
            <a:off x="0" y="6142038"/>
            <a:ext cx="9144000" cy="715962"/>
            <a:chOff x="0" y="6142038"/>
            <a:chExt cx="9144000" cy="715962"/>
          </a:xfrm>
        </p:grpSpPr>
        <p:pic>
          <p:nvPicPr>
            <p:cNvPr id="4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8679" name="Acrobat Document" r:id="rId4" imgW="4790808" imgH="6162472" progId="AcroExch.Document.7">
                    <p:embed/>
                  </p:oleObj>
                </mc:Choice>
                <mc:Fallback>
                  <p:oleObj name="Acrobat Document" r:id="rId4" imgW="4790808" imgH="6162472" progId="AcroExch.Document.7">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27</a:t>
            </a:fld>
            <a:endParaRPr lang="en-US"/>
          </a:p>
        </p:txBody>
      </p:sp>
    </p:spTree>
    <p:extLst>
      <p:ext uri="{BB962C8B-B14F-4D97-AF65-F5344CB8AC3E}">
        <p14:creationId xmlns:p14="http://schemas.microsoft.com/office/powerpoint/2010/main" val="8990188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smtClean="0">
                <a:solidFill>
                  <a:srgbClr val="C00000"/>
                </a:solidFill>
                <a:latin typeface="Comic Sans MS" pitchFamily="66" charset="0"/>
                <a:cs typeface="Times New Roman" pitchFamily="18" charset="0"/>
              </a:rPr>
              <a:t>Mealy Machines (for Finite-state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743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334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1828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828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2743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048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048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5410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2743200" y="1371600"/>
            <a:ext cx="647357" cy="338554"/>
          </a:xfrm>
          <a:prstGeom prst="rect">
            <a:avLst/>
          </a:prstGeom>
          <a:noFill/>
        </p:spPr>
        <p:txBody>
          <a:bodyPr wrap="none" rtlCol="0">
            <a:spAutoFit/>
          </a:bodyPr>
          <a:lstStyle/>
          <a:p>
            <a:r>
              <a:rPr lang="en-US" sz="1600" dirty="0" smtClean="0"/>
              <a:t>Delay</a:t>
            </a:r>
            <a:endParaRPr lang="en-US" sz="1600" dirty="0"/>
          </a:p>
        </p:txBody>
      </p:sp>
      <p:grpSp>
        <p:nvGrpSpPr>
          <p:cNvPr id="64" name="Group 63"/>
          <p:cNvGrpSpPr/>
          <p:nvPr/>
        </p:nvGrpSpPr>
        <p:grpSpPr>
          <a:xfrm>
            <a:off x="2209800" y="3276600"/>
            <a:ext cx="3276600" cy="1557754"/>
            <a:chOff x="2209800" y="3276600"/>
            <a:chExt cx="3276600" cy="1557754"/>
          </a:xfrm>
        </p:grpSpPr>
        <p:cxnSp>
          <p:nvCxnSpPr>
            <p:cNvPr id="28" name="Straight Arrow Connector 27"/>
            <p:cNvCxnSpPr/>
            <p:nvPr/>
          </p:nvCxnSpPr>
          <p:spPr>
            <a:xfrm>
              <a:off x="3505200" y="4114800"/>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9" name="Group 14"/>
            <p:cNvGrpSpPr/>
            <p:nvPr/>
          </p:nvGrpSpPr>
          <p:grpSpPr>
            <a:xfrm>
              <a:off x="2743200" y="3962400"/>
              <a:ext cx="838200" cy="762000"/>
              <a:chOff x="2057400" y="2819400"/>
              <a:chExt cx="838200" cy="762000"/>
            </a:xfrm>
          </p:grpSpPr>
          <p:sp>
            <p:nvSpPr>
              <p:cNvPr id="59" name="Oval 58"/>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2286000" y="3048000"/>
                <a:ext cx="304800" cy="369332"/>
              </a:xfrm>
              <a:prstGeom prst="rect">
                <a:avLst/>
              </a:prstGeom>
              <a:noFill/>
            </p:spPr>
            <p:txBody>
              <a:bodyPr wrap="square" rtlCol="0">
                <a:spAutoFit/>
              </a:bodyPr>
              <a:lstStyle/>
              <a:p>
                <a:r>
                  <a:rPr lang="en-US" dirty="0" smtClean="0"/>
                  <a:t>0</a:t>
                </a:r>
                <a:endParaRPr lang="en-US" dirty="0"/>
              </a:p>
            </p:txBody>
          </p:sp>
        </p:grpSp>
        <p:grpSp>
          <p:nvGrpSpPr>
            <p:cNvPr id="30" name="Group 15"/>
            <p:cNvGrpSpPr/>
            <p:nvPr/>
          </p:nvGrpSpPr>
          <p:grpSpPr>
            <a:xfrm>
              <a:off x="4648200" y="3962400"/>
              <a:ext cx="838200" cy="762000"/>
              <a:chOff x="762000" y="2819400"/>
              <a:chExt cx="838200" cy="762000"/>
            </a:xfrm>
          </p:grpSpPr>
          <p:sp>
            <p:nvSpPr>
              <p:cNvPr id="57" name="Oval 56"/>
              <p:cNvSpPr/>
              <p:nvPr/>
            </p:nvSpPr>
            <p:spPr>
              <a:xfrm>
                <a:off x="7620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990600" y="3048000"/>
                <a:ext cx="304800" cy="369332"/>
              </a:xfrm>
              <a:prstGeom prst="rect">
                <a:avLst/>
              </a:prstGeom>
              <a:noFill/>
            </p:spPr>
            <p:txBody>
              <a:bodyPr wrap="square" rtlCol="0">
                <a:spAutoFit/>
              </a:bodyPr>
              <a:lstStyle/>
              <a:p>
                <a:r>
                  <a:rPr lang="en-US" dirty="0" smtClean="0"/>
                  <a:t>1</a:t>
                </a:r>
                <a:endParaRPr lang="en-US" dirty="0"/>
              </a:p>
            </p:txBody>
          </p:sp>
        </p:grpSp>
        <p:cxnSp>
          <p:nvCxnSpPr>
            <p:cNvPr id="41" name="Straight Arrow Connector 40"/>
            <p:cNvCxnSpPr/>
            <p:nvPr/>
          </p:nvCxnSpPr>
          <p:spPr>
            <a:xfrm flipH="1">
              <a:off x="3505200" y="44958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3" name="Group 41"/>
            <p:cNvGrpSpPr/>
            <p:nvPr/>
          </p:nvGrpSpPr>
          <p:grpSpPr>
            <a:xfrm>
              <a:off x="2895600" y="36576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44" name="Group 42"/>
            <p:cNvGrpSpPr/>
            <p:nvPr/>
          </p:nvGrpSpPr>
          <p:grpSpPr>
            <a:xfrm>
              <a:off x="4724400" y="3657600"/>
              <a:ext cx="533400" cy="304800"/>
              <a:chOff x="1676400" y="2209800"/>
              <a:chExt cx="533400" cy="304800"/>
            </a:xfrm>
          </p:grpSpPr>
          <p:cxnSp>
            <p:nvCxnSpPr>
              <p:cNvPr id="51" name="Straight Connector 5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p:cNvCxnSpPr/>
            <p:nvPr/>
          </p:nvCxnSpPr>
          <p:spPr>
            <a:xfrm>
              <a:off x="2209800" y="43434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895600" y="3276600"/>
              <a:ext cx="564578" cy="338554"/>
            </a:xfrm>
            <a:prstGeom prst="rect">
              <a:avLst/>
            </a:prstGeom>
            <a:noFill/>
          </p:spPr>
          <p:txBody>
            <a:bodyPr wrap="none" rtlCol="0">
              <a:spAutoFit/>
            </a:bodyPr>
            <a:lstStyle/>
            <a:p>
              <a:r>
                <a:rPr lang="en-US" sz="1600" dirty="0" smtClean="0"/>
                <a:t>0 / 0</a:t>
              </a:r>
              <a:endParaRPr lang="en-US" sz="1600" dirty="0"/>
            </a:p>
          </p:txBody>
        </p:sp>
        <p:sp>
          <p:nvSpPr>
            <p:cNvPr id="48" name="TextBox 47"/>
            <p:cNvSpPr txBox="1"/>
            <p:nvPr/>
          </p:nvSpPr>
          <p:spPr>
            <a:xfrm>
              <a:off x="3886200" y="3733800"/>
              <a:ext cx="564578" cy="338554"/>
            </a:xfrm>
            <a:prstGeom prst="rect">
              <a:avLst/>
            </a:prstGeom>
            <a:noFill/>
          </p:spPr>
          <p:txBody>
            <a:bodyPr wrap="none" rtlCol="0">
              <a:spAutoFit/>
            </a:bodyPr>
            <a:lstStyle/>
            <a:p>
              <a:r>
                <a:rPr lang="en-US" sz="1600" dirty="0" smtClean="0"/>
                <a:t>1 / 0</a:t>
              </a:r>
              <a:endParaRPr lang="en-US" sz="1600" dirty="0"/>
            </a:p>
          </p:txBody>
        </p:sp>
        <p:sp>
          <p:nvSpPr>
            <p:cNvPr id="49" name="TextBox 48"/>
            <p:cNvSpPr txBox="1"/>
            <p:nvPr/>
          </p:nvSpPr>
          <p:spPr>
            <a:xfrm>
              <a:off x="4724400" y="3276600"/>
              <a:ext cx="564578" cy="338554"/>
            </a:xfrm>
            <a:prstGeom prst="rect">
              <a:avLst/>
            </a:prstGeom>
            <a:noFill/>
          </p:spPr>
          <p:txBody>
            <a:bodyPr wrap="none" rtlCol="0">
              <a:spAutoFit/>
            </a:bodyPr>
            <a:lstStyle/>
            <a:p>
              <a:r>
                <a:rPr lang="en-US" sz="1600" dirty="0" smtClean="0"/>
                <a:t>1 / 1</a:t>
              </a:r>
            </a:p>
          </p:txBody>
        </p:sp>
        <p:sp>
          <p:nvSpPr>
            <p:cNvPr id="50" name="TextBox 49"/>
            <p:cNvSpPr txBox="1"/>
            <p:nvPr/>
          </p:nvSpPr>
          <p:spPr>
            <a:xfrm>
              <a:off x="3810000" y="4495800"/>
              <a:ext cx="564578" cy="338554"/>
            </a:xfrm>
            <a:prstGeom prst="rect">
              <a:avLst/>
            </a:prstGeom>
            <a:noFill/>
          </p:spPr>
          <p:txBody>
            <a:bodyPr wrap="none" rtlCol="0">
              <a:spAutoFit/>
            </a:bodyPr>
            <a:lstStyle/>
            <a:p>
              <a:r>
                <a:rPr lang="en-US" sz="1600" dirty="0" smtClean="0"/>
                <a:t>0 / 1</a:t>
              </a:r>
            </a:p>
          </p:txBody>
        </p:sp>
      </p:grpSp>
      <p:sp>
        <p:nvSpPr>
          <p:cNvPr id="65" name="Content Placeholder 3"/>
          <p:cNvSpPr txBox="1">
            <a:spLocks/>
          </p:cNvSpPr>
          <p:nvPr/>
        </p:nvSpPr>
        <p:spPr>
          <a:xfrm>
            <a:off x="228600" y="5257800"/>
            <a:ext cx="8686800" cy="685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noProof="0" dirty="0" smtClean="0">
                <a:latin typeface="Comic Sans MS" pitchFamily="66" charset="0"/>
              </a:rPr>
              <a:t>Finite-state components are amenable to exact, algorithmic analysis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38" name="Group 37"/>
          <p:cNvGrpSpPr/>
          <p:nvPr/>
        </p:nvGrpSpPr>
        <p:grpSpPr>
          <a:xfrm>
            <a:off x="0" y="6142038"/>
            <a:ext cx="9144000" cy="715962"/>
            <a:chOff x="0" y="6142038"/>
            <a:chExt cx="9144000" cy="715962"/>
          </a:xfrm>
        </p:grpSpPr>
        <p:pic>
          <p:nvPicPr>
            <p:cNvPr id="3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307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3</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Switch: Is it finite-state?</a:t>
            </a:r>
            <a:endParaRPr lang="en-US" sz="2800" dirty="0">
              <a:solidFill>
                <a:srgbClr val="C00000"/>
              </a:solidFill>
              <a:latin typeface="Comic Sans MS" pitchFamily="66" charset="0"/>
              <a:cs typeface="Times New Roman" pitchFamily="18" charset="0"/>
            </a:endParaRPr>
          </a:p>
        </p:txBody>
      </p:sp>
      <p:cxnSp>
        <p:nvCxnSpPr>
          <p:cNvPr id="37" name="Straight Arrow Connector 36"/>
          <p:cNvCxnSpPr/>
          <p:nvPr/>
        </p:nvCxnSpPr>
        <p:spPr>
          <a:xfrm>
            <a:off x="3810000" y="2667000"/>
            <a:ext cx="2514600" cy="76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85800" y="1447800"/>
            <a:ext cx="1586203" cy="338554"/>
          </a:xfrm>
          <a:prstGeom prst="rect">
            <a:avLst/>
          </a:prstGeom>
          <a:noFill/>
        </p:spPr>
        <p:txBody>
          <a:bodyPr wrap="none" rtlCol="0">
            <a:spAutoFit/>
          </a:bodyPr>
          <a:lstStyle/>
          <a:p>
            <a:r>
              <a:rPr lang="en-US" sz="1600" dirty="0" smtClean="0"/>
              <a:t>Input: </a:t>
            </a:r>
            <a:r>
              <a:rPr lang="en-US" sz="1600" dirty="0" err="1" smtClean="0"/>
              <a:t>bool</a:t>
            </a:r>
            <a:r>
              <a:rPr lang="en-US" sz="1600" dirty="0" smtClean="0"/>
              <a:t> press</a:t>
            </a:r>
            <a:endParaRPr lang="en-US" sz="1600" dirty="0"/>
          </a:p>
        </p:txBody>
      </p:sp>
      <p:grpSp>
        <p:nvGrpSpPr>
          <p:cNvPr id="3" name="Group 14"/>
          <p:cNvGrpSpPr/>
          <p:nvPr/>
        </p:nvGrpSpPr>
        <p:grpSpPr>
          <a:xfrm>
            <a:off x="3048000" y="2514600"/>
            <a:ext cx="838200" cy="762000"/>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2209800" y="2971800"/>
              <a:ext cx="533400" cy="369332"/>
            </a:xfrm>
            <a:prstGeom prst="rect">
              <a:avLst/>
            </a:prstGeom>
            <a:noFill/>
          </p:spPr>
          <p:txBody>
            <a:bodyPr wrap="square" rtlCol="0">
              <a:spAutoFit/>
            </a:bodyPr>
            <a:lstStyle/>
            <a:p>
              <a:r>
                <a:rPr lang="en-US" dirty="0" smtClean="0"/>
                <a:t>off</a:t>
              </a:r>
              <a:endParaRPr lang="en-US" dirty="0"/>
            </a:p>
          </p:txBody>
        </p:sp>
      </p:grpSp>
      <p:grpSp>
        <p:nvGrpSpPr>
          <p:cNvPr id="4" name="Group 15"/>
          <p:cNvGrpSpPr/>
          <p:nvPr/>
        </p:nvGrpSpPr>
        <p:grpSpPr>
          <a:xfrm>
            <a:off x="6248400" y="2514600"/>
            <a:ext cx="838200" cy="762000"/>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209800" y="2971800"/>
              <a:ext cx="533400" cy="369332"/>
            </a:xfrm>
            <a:prstGeom prst="rect">
              <a:avLst/>
            </a:prstGeom>
            <a:noFill/>
          </p:spPr>
          <p:txBody>
            <a:bodyPr wrap="square" rtlCol="0">
              <a:spAutoFit/>
            </a:bodyPr>
            <a:lstStyle/>
            <a:p>
              <a:r>
                <a:rPr lang="en-US" dirty="0" smtClean="0"/>
                <a:t>on</a:t>
              </a:r>
              <a:endParaRPr lang="en-US" dirty="0"/>
            </a:p>
          </p:txBody>
        </p:sp>
      </p:grpSp>
      <p:cxnSp>
        <p:nvCxnSpPr>
          <p:cNvPr id="20" name="Straight Arrow Connector 19"/>
          <p:cNvCxnSpPr/>
          <p:nvPr/>
        </p:nvCxnSpPr>
        <p:spPr>
          <a:xfrm flipH="1" flipV="1">
            <a:off x="3810000" y="3048000"/>
            <a:ext cx="2514600" cy="76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3200400" y="2209800"/>
            <a:ext cx="533400" cy="304800"/>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6400800" y="2209800"/>
            <a:ext cx="533400" cy="304800"/>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2057400" y="2514600"/>
            <a:ext cx="801501" cy="338554"/>
          </a:xfrm>
          <a:prstGeom prst="rect">
            <a:avLst/>
          </a:prstGeom>
          <a:noFill/>
        </p:spPr>
        <p:txBody>
          <a:bodyPr wrap="none" rtlCol="0">
            <a:spAutoFit/>
          </a:bodyPr>
          <a:lstStyle/>
          <a:p>
            <a:r>
              <a:rPr lang="en-US" sz="1600" dirty="0" err="1" smtClean="0"/>
              <a:t>int</a:t>
            </a:r>
            <a:r>
              <a:rPr lang="en-US" sz="1600" dirty="0" smtClean="0"/>
              <a:t> x:=0</a:t>
            </a:r>
            <a:endParaRPr lang="en-US" sz="1600" dirty="0"/>
          </a:p>
        </p:txBody>
      </p:sp>
      <p:cxnSp>
        <p:nvCxnSpPr>
          <p:cNvPr id="48" name="Straight Arrow Connector 47"/>
          <p:cNvCxnSpPr/>
          <p:nvPr/>
        </p:nvCxnSpPr>
        <p:spPr>
          <a:xfrm>
            <a:off x="2514600" y="28956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2971800" y="1828800"/>
            <a:ext cx="1097288" cy="338554"/>
          </a:xfrm>
          <a:prstGeom prst="rect">
            <a:avLst/>
          </a:prstGeom>
          <a:noFill/>
        </p:spPr>
        <p:txBody>
          <a:bodyPr wrap="none" rtlCol="0">
            <a:spAutoFit/>
          </a:bodyPr>
          <a:lstStyle/>
          <a:p>
            <a:r>
              <a:rPr lang="en-US" sz="1600" dirty="0" smtClean="0"/>
              <a:t>(press=0) ?</a:t>
            </a:r>
            <a:endParaRPr lang="en-US" sz="1600" dirty="0"/>
          </a:p>
        </p:txBody>
      </p:sp>
      <p:sp>
        <p:nvSpPr>
          <p:cNvPr id="51" name="TextBox 50"/>
          <p:cNvSpPr txBox="1"/>
          <p:nvPr/>
        </p:nvSpPr>
        <p:spPr>
          <a:xfrm>
            <a:off x="4419600" y="2286000"/>
            <a:ext cx="1097288" cy="338554"/>
          </a:xfrm>
          <a:prstGeom prst="rect">
            <a:avLst/>
          </a:prstGeom>
          <a:noFill/>
        </p:spPr>
        <p:txBody>
          <a:bodyPr wrap="none" rtlCol="0">
            <a:spAutoFit/>
          </a:bodyPr>
          <a:lstStyle/>
          <a:p>
            <a:r>
              <a:rPr lang="en-US" sz="1600" dirty="0" smtClean="0"/>
              <a:t>(press=1) ?</a:t>
            </a:r>
            <a:endParaRPr lang="en-US" sz="1600" dirty="0"/>
          </a:p>
        </p:txBody>
      </p:sp>
      <p:sp>
        <p:nvSpPr>
          <p:cNvPr id="52" name="TextBox 51"/>
          <p:cNvSpPr txBox="1"/>
          <p:nvPr/>
        </p:nvSpPr>
        <p:spPr>
          <a:xfrm>
            <a:off x="6019800" y="1524000"/>
            <a:ext cx="1895071" cy="584775"/>
          </a:xfrm>
          <a:prstGeom prst="rect">
            <a:avLst/>
          </a:prstGeom>
          <a:noFill/>
        </p:spPr>
        <p:txBody>
          <a:bodyPr wrap="none" rtlCol="0">
            <a:spAutoFit/>
          </a:bodyPr>
          <a:lstStyle/>
          <a:p>
            <a:r>
              <a:rPr lang="en-US" sz="1600" dirty="0" smtClean="0"/>
              <a:t>(press=0 &amp; x&lt;10)</a:t>
            </a:r>
          </a:p>
          <a:p>
            <a:r>
              <a:rPr lang="en-US" sz="1600" dirty="0" smtClean="0">
                <a:sym typeface="Wingdings" pitchFamily="2" charset="2"/>
              </a:rPr>
              <a:t>	 x:=x+1</a:t>
            </a:r>
            <a:endParaRPr lang="en-US" sz="1600" dirty="0"/>
          </a:p>
        </p:txBody>
      </p:sp>
      <p:sp>
        <p:nvSpPr>
          <p:cNvPr id="53" name="TextBox 52"/>
          <p:cNvSpPr txBox="1"/>
          <p:nvPr/>
        </p:nvSpPr>
        <p:spPr>
          <a:xfrm>
            <a:off x="4267200" y="3200400"/>
            <a:ext cx="1692002" cy="584775"/>
          </a:xfrm>
          <a:prstGeom prst="rect">
            <a:avLst/>
          </a:prstGeom>
          <a:noFill/>
        </p:spPr>
        <p:txBody>
          <a:bodyPr wrap="none" rtlCol="0">
            <a:spAutoFit/>
          </a:bodyPr>
          <a:lstStyle/>
          <a:p>
            <a:r>
              <a:rPr lang="en-US" sz="1600" dirty="0" smtClean="0"/>
              <a:t>(press=1 | x&gt;=10) </a:t>
            </a:r>
          </a:p>
          <a:p>
            <a:r>
              <a:rPr lang="en-US" sz="1600" dirty="0" smtClean="0">
                <a:sym typeface="Wingdings" pitchFamily="2" charset="2"/>
              </a:rPr>
              <a:t> 	 x:=0</a:t>
            </a:r>
            <a:endParaRPr lang="en-US" sz="1600" dirty="0"/>
          </a:p>
        </p:txBody>
      </p:sp>
      <p:grpSp>
        <p:nvGrpSpPr>
          <p:cNvPr id="28" name="Group 27"/>
          <p:cNvGrpSpPr/>
          <p:nvPr/>
        </p:nvGrpSpPr>
        <p:grpSpPr>
          <a:xfrm>
            <a:off x="0" y="6142038"/>
            <a:ext cx="9144000" cy="715962"/>
            <a:chOff x="0" y="6142038"/>
            <a:chExt cx="9144000" cy="715962"/>
          </a:xfrm>
        </p:grpSpPr>
        <p:pic>
          <p:nvPicPr>
            <p:cNvPr id="2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10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4" name="TextBox 33"/>
          <p:cNvSpPr txBox="1"/>
          <p:nvPr/>
        </p:nvSpPr>
        <p:spPr>
          <a:xfrm>
            <a:off x="1600200" y="2971800"/>
            <a:ext cx="1336904" cy="338554"/>
          </a:xfrm>
          <a:prstGeom prst="rect">
            <a:avLst/>
          </a:prstGeom>
          <a:noFill/>
        </p:spPr>
        <p:txBody>
          <a:bodyPr wrap="none" rtlCol="0">
            <a:spAutoFit/>
          </a:bodyPr>
          <a:lstStyle/>
          <a:p>
            <a:r>
              <a:rPr lang="en-US" sz="1600" dirty="0" err="1" smtClean="0"/>
              <a:t>int</a:t>
            </a:r>
            <a:r>
              <a:rPr lang="en-US" sz="1600" dirty="0" smtClean="0"/>
              <a:t>[0,10]  x:=0</a:t>
            </a:r>
            <a:endParaRPr lang="en-US" sz="1600" dirty="0"/>
          </a:p>
        </p:txBody>
      </p:sp>
      <p:cxnSp>
        <p:nvCxnSpPr>
          <p:cNvPr id="36" name="Straight Connector 35"/>
          <p:cNvCxnSpPr/>
          <p:nvPr/>
        </p:nvCxnSpPr>
        <p:spPr>
          <a:xfrm>
            <a:off x="1828800" y="2667000"/>
            <a:ext cx="1066800"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12"/>
          </p:nvPr>
        </p:nvSpPr>
        <p:spPr/>
        <p:txBody>
          <a:bodyPr/>
          <a:lstStyle/>
          <a:p>
            <a:fld id="{CBD3AB53-4A3B-4B78-AFD2-1A2EB0A42A54}" type="slidenum">
              <a:rPr lang="en-US" smtClean="0"/>
              <a:pPr/>
              <a:t>4</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Combinational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3810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04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04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1219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24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524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3886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371600"/>
            <a:ext cx="647357" cy="338554"/>
          </a:xfrm>
          <a:prstGeom prst="rect">
            <a:avLst/>
          </a:prstGeom>
          <a:noFill/>
        </p:spPr>
        <p:txBody>
          <a:bodyPr wrap="none" rtlCol="0">
            <a:spAutoFit/>
          </a:bodyPr>
          <a:lstStyle/>
          <a:p>
            <a:r>
              <a:rPr lang="en-US" sz="1600" dirty="0" smtClean="0"/>
              <a:t>Delay</a:t>
            </a:r>
            <a:endParaRPr lang="en-US" sz="1600" dirty="0"/>
          </a:p>
        </p:txBody>
      </p:sp>
      <p:grpSp>
        <p:nvGrpSpPr>
          <p:cNvPr id="4" name="Group 29"/>
          <p:cNvGrpSpPr/>
          <p:nvPr/>
        </p:nvGrpSpPr>
        <p:grpSpPr>
          <a:xfrm>
            <a:off x="5105400" y="1447800"/>
            <a:ext cx="3733800" cy="1405354"/>
            <a:chOff x="533400" y="1676400"/>
            <a:chExt cx="3733800" cy="1405354"/>
          </a:xfrm>
        </p:grpSpPr>
        <p:sp>
          <p:nvSpPr>
            <p:cNvPr id="31" name="Rectangle 30"/>
            <p:cNvSpPr/>
            <p:nvPr/>
          </p:nvSpPr>
          <p:spPr>
            <a:xfrm>
              <a:off x="1447800" y="2057400"/>
              <a:ext cx="19050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p:cNvCxnSpPr/>
            <p:nvPr/>
          </p:nvCxnSpPr>
          <p:spPr>
            <a:xfrm>
              <a:off x="3352800" y="2514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5334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33400" y="1981200"/>
              <a:ext cx="710131" cy="338554"/>
            </a:xfrm>
            <a:prstGeom prst="rect">
              <a:avLst/>
            </a:prstGeom>
            <a:noFill/>
          </p:spPr>
          <p:txBody>
            <a:bodyPr wrap="none" rtlCol="0">
              <a:spAutoFit/>
            </a:bodyPr>
            <a:lstStyle/>
            <a:p>
              <a:r>
                <a:rPr lang="en-US" sz="1600" dirty="0" err="1" smtClean="0"/>
                <a:t>int</a:t>
              </a:r>
              <a:r>
                <a:rPr lang="en-US" sz="1600" dirty="0" smtClean="0"/>
                <a:t> in1</a:t>
              </a:r>
              <a:endParaRPr lang="en-US" sz="1600" dirty="0"/>
            </a:p>
          </p:txBody>
        </p:sp>
        <p:sp>
          <p:nvSpPr>
            <p:cNvPr id="36" name="TextBox 35"/>
            <p:cNvSpPr txBox="1"/>
            <p:nvPr/>
          </p:nvSpPr>
          <p:spPr>
            <a:xfrm>
              <a:off x="1524000" y="2362200"/>
              <a:ext cx="1569660" cy="338554"/>
            </a:xfrm>
            <a:prstGeom prst="rect">
              <a:avLst/>
            </a:prstGeom>
            <a:noFill/>
          </p:spPr>
          <p:txBody>
            <a:bodyPr wrap="none" rtlCol="0">
              <a:spAutoFit/>
            </a:bodyPr>
            <a:lstStyle/>
            <a:p>
              <a:r>
                <a:rPr lang="en-US" sz="1600" dirty="0" smtClean="0"/>
                <a:t>out := in1</a:t>
              </a:r>
              <a:r>
                <a:rPr lang="en-US" sz="1600" baseline="30000" dirty="0" smtClean="0"/>
                <a:t>2</a:t>
              </a:r>
              <a:r>
                <a:rPr lang="en-US" sz="1600" dirty="0" smtClean="0"/>
                <a:t> – in2</a:t>
              </a:r>
              <a:r>
                <a:rPr lang="en-US" sz="1600" baseline="30000" dirty="0" smtClean="0"/>
                <a:t>2</a:t>
              </a:r>
              <a:endParaRPr lang="en-US" sz="1600" baseline="30000" dirty="0"/>
            </a:p>
          </p:txBody>
        </p:sp>
        <p:sp>
          <p:nvSpPr>
            <p:cNvPr id="37" name="TextBox 36"/>
            <p:cNvSpPr txBox="1"/>
            <p:nvPr/>
          </p:nvSpPr>
          <p:spPr>
            <a:xfrm>
              <a:off x="3429000" y="2133600"/>
              <a:ext cx="737381" cy="338554"/>
            </a:xfrm>
            <a:prstGeom prst="rect">
              <a:avLst/>
            </a:prstGeom>
            <a:noFill/>
          </p:spPr>
          <p:txBody>
            <a:bodyPr wrap="none" rtlCol="0">
              <a:spAutoFit/>
            </a:bodyPr>
            <a:lstStyle/>
            <a:p>
              <a:r>
                <a:rPr lang="en-US" sz="1600" dirty="0" err="1" smtClean="0"/>
                <a:t>int</a:t>
              </a:r>
              <a:r>
                <a:rPr lang="en-US" sz="1600" dirty="0" smtClean="0"/>
                <a:t> out</a:t>
              </a:r>
              <a:endParaRPr lang="en-US" sz="1600" dirty="0"/>
            </a:p>
          </p:txBody>
        </p:sp>
        <p:cxnSp>
          <p:nvCxnSpPr>
            <p:cNvPr id="38" name="Straight Arrow Connector 37"/>
            <p:cNvCxnSpPr/>
            <p:nvPr/>
          </p:nvCxnSpPr>
          <p:spPr>
            <a:xfrm>
              <a:off x="533400" y="2667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3400" y="2743200"/>
              <a:ext cx="710131" cy="338554"/>
            </a:xfrm>
            <a:prstGeom prst="rect">
              <a:avLst/>
            </a:prstGeom>
            <a:noFill/>
          </p:spPr>
          <p:txBody>
            <a:bodyPr wrap="none" rtlCol="0">
              <a:spAutoFit/>
            </a:bodyPr>
            <a:lstStyle/>
            <a:p>
              <a:r>
                <a:rPr lang="en-US" sz="1600" dirty="0" err="1" smtClean="0"/>
                <a:t>int</a:t>
              </a:r>
              <a:r>
                <a:rPr lang="en-US" sz="1600" dirty="0" smtClean="0"/>
                <a:t> in2</a:t>
              </a:r>
              <a:endParaRPr lang="en-US" sz="1600" dirty="0"/>
            </a:p>
          </p:txBody>
        </p:sp>
        <p:sp>
          <p:nvSpPr>
            <p:cNvPr id="40" name="TextBox 39"/>
            <p:cNvSpPr txBox="1"/>
            <p:nvPr/>
          </p:nvSpPr>
          <p:spPr>
            <a:xfrm>
              <a:off x="1447800" y="1676400"/>
              <a:ext cx="1060034" cy="338554"/>
            </a:xfrm>
            <a:prstGeom prst="rect">
              <a:avLst/>
            </a:prstGeom>
            <a:noFill/>
          </p:spPr>
          <p:txBody>
            <a:bodyPr wrap="none" rtlCol="0">
              <a:spAutoFit/>
            </a:bodyPr>
            <a:lstStyle/>
            <a:p>
              <a:r>
                <a:rPr lang="en-US" sz="1600" dirty="0" err="1" smtClean="0"/>
                <a:t>DiffSquare</a:t>
              </a:r>
              <a:endParaRPr lang="en-US" sz="1600" dirty="0"/>
            </a:p>
          </p:txBody>
        </p:sp>
      </p:grpSp>
      <p:sp>
        <p:nvSpPr>
          <p:cNvPr id="42" name="Content Placeholder 3"/>
          <p:cNvSpPr txBox="1">
            <a:spLocks/>
          </p:cNvSpPr>
          <p:nvPr/>
        </p:nvSpPr>
        <p:spPr>
          <a:xfrm>
            <a:off x="152400" y="39624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combinational if it has no state variables</a:t>
            </a:r>
          </a:p>
          <a:p>
            <a:pPr marL="800100" lvl="1" indent="-342900">
              <a:spcBef>
                <a:spcPct val="20000"/>
              </a:spcBef>
              <a:buFont typeface="Wingdings" pitchFamily="2" charset="2"/>
              <a:buChar char="§"/>
            </a:pPr>
            <a:r>
              <a:rPr kumimoji="0" lang="en-US" sz="2000" b="0" i="0" u="none" strike="noStrike" kern="1200" cap="none" spc="0" normalizeH="0" baseline="0" noProof="0" dirty="0" err="1" smtClean="0">
                <a:ln>
                  <a:noFill/>
                </a:ln>
                <a:solidFill>
                  <a:schemeClr val="tx1"/>
                </a:solidFill>
                <a:effectLst/>
                <a:uLnTx/>
                <a:uFillTx/>
                <a:latin typeface="Comic Sans MS" pitchFamily="66" charset="0"/>
                <a:ea typeface="+mn-ea"/>
                <a:cs typeface="+mn-cs"/>
              </a:rPr>
              <a:t>DiffSquare</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combinational, but Delay is not</a:t>
            </a:r>
          </a:p>
          <a:p>
            <a:pPr marL="800100" lvl="1" indent="-342900">
              <a:spcBef>
                <a:spcPct val="20000"/>
              </a:spcBef>
              <a:buFont typeface="Wingdings" pitchFamily="2" charset="2"/>
              <a:buChar char="§"/>
            </a:pPr>
            <a:r>
              <a:rPr lang="en-US" sz="2000" noProof="0" dirty="0" smtClean="0">
                <a:latin typeface="Comic Sans MS" pitchFamily="66" charset="0"/>
              </a:rPr>
              <a:t>Hardware gates are combinational components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12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5</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Events</a:t>
            </a:r>
            <a:endParaRPr lang="en-US" sz="2800" dirty="0">
              <a:solidFill>
                <a:srgbClr val="C00000"/>
              </a:solidFill>
              <a:latin typeface="Comic Sans MS" pitchFamily="66" charset="0"/>
              <a:cs typeface="Times New Roman" pitchFamily="18" charset="0"/>
            </a:endParaRPr>
          </a:p>
        </p:txBody>
      </p:sp>
      <p:sp>
        <p:nvSpPr>
          <p:cNvPr id="4" name="Content Placeholder 3"/>
          <p:cNvSpPr>
            <a:spLocks noGrp="1"/>
          </p:cNvSpPr>
          <p:nvPr>
            <p:ph idx="1"/>
          </p:nvPr>
        </p:nvSpPr>
        <p:spPr>
          <a:xfrm>
            <a:off x="152400" y="1219201"/>
            <a:ext cx="8991600" cy="4800599"/>
          </a:xfrm>
        </p:spPr>
        <p:txBody>
          <a:bodyPr>
            <a:noAutofit/>
          </a:bodyPr>
          <a:lstStyle/>
          <a:p>
            <a:pPr>
              <a:buFont typeface="Wingdings" pitchFamily="2" charset="2"/>
              <a:buChar char="q"/>
            </a:pPr>
            <a:r>
              <a:rPr lang="en-US" sz="2000" dirty="0" smtClean="0">
                <a:latin typeface="Comic Sans MS" pitchFamily="66" charset="0"/>
              </a:rPr>
              <a:t>Input/output variable can be of type </a:t>
            </a:r>
            <a:r>
              <a:rPr lang="en-US" sz="2000" dirty="0" smtClean="0">
                <a:solidFill>
                  <a:srgbClr val="C00000"/>
                </a:solidFill>
                <a:latin typeface="Comic Sans MS" pitchFamily="66" charset="0"/>
              </a:rPr>
              <a:t>event</a:t>
            </a:r>
          </a:p>
          <a:p>
            <a:pPr>
              <a:buFont typeface="Wingdings" pitchFamily="2" charset="2"/>
              <a:buChar char="q"/>
            </a:pPr>
            <a:r>
              <a:rPr lang="en-US" sz="2000" dirty="0" smtClean="0">
                <a:latin typeface="Comic Sans MS" pitchFamily="66" charset="0"/>
              </a:rPr>
              <a:t>An event can be absent, or present, in which case has a value</a:t>
            </a:r>
          </a:p>
          <a:p>
            <a:pPr lvl="1">
              <a:buFont typeface="Wingdings" pitchFamily="2" charset="2"/>
              <a:buChar char="§"/>
            </a:pPr>
            <a:r>
              <a:rPr lang="en-US" sz="1800" dirty="0" smtClean="0">
                <a:latin typeface="Comic Sans MS" pitchFamily="66" charset="0"/>
              </a:rPr>
              <a:t>event x means x ranges over {present, absent}</a:t>
            </a:r>
          </a:p>
          <a:p>
            <a:pPr lvl="1">
              <a:buFont typeface="Wingdings" pitchFamily="2" charset="2"/>
              <a:buChar char="§"/>
            </a:pPr>
            <a:r>
              <a:rPr lang="en-US" sz="1800" dirty="0" smtClean="0">
                <a:latin typeface="Comic Sans MS" pitchFamily="66" charset="0"/>
              </a:rPr>
              <a:t>event(</a:t>
            </a:r>
            <a:r>
              <a:rPr lang="en-US" sz="1800" dirty="0" err="1" smtClean="0">
                <a:latin typeface="Comic Sans MS" pitchFamily="66" charset="0"/>
              </a:rPr>
              <a:t>bool</a:t>
            </a:r>
            <a:r>
              <a:rPr lang="en-US" sz="1800" dirty="0" smtClean="0">
                <a:latin typeface="Comic Sans MS" pitchFamily="66" charset="0"/>
              </a:rPr>
              <a:t>) x means x ranges over {0, 1, absent}</a:t>
            </a:r>
          </a:p>
          <a:p>
            <a:pPr lvl="1">
              <a:buFont typeface="Wingdings" pitchFamily="2" charset="2"/>
              <a:buChar char="§"/>
            </a:pPr>
            <a:r>
              <a:rPr lang="en-US" sz="1800" dirty="0" smtClean="0">
                <a:latin typeface="Comic Sans MS" pitchFamily="66" charset="0"/>
              </a:rPr>
              <a:t>event(</a:t>
            </a:r>
            <a:r>
              <a:rPr lang="en-US" sz="1800" dirty="0" err="1" smtClean="0">
                <a:latin typeface="Comic Sans MS" pitchFamily="66" charset="0"/>
              </a:rPr>
              <a:t>nat</a:t>
            </a:r>
            <a:r>
              <a:rPr lang="en-US" sz="1800" dirty="0" smtClean="0">
                <a:latin typeface="Comic Sans MS" pitchFamily="66" charset="0"/>
              </a:rPr>
              <a:t>) x means x ranges over {absent, 0, 1, 2, …}</a:t>
            </a:r>
          </a:p>
          <a:p>
            <a:pPr>
              <a:buFont typeface="Wingdings" pitchFamily="2" charset="2"/>
              <a:buChar char="q"/>
            </a:pPr>
            <a:r>
              <a:rPr lang="en-US" sz="2000" dirty="0" smtClean="0">
                <a:latin typeface="Comic Sans MS" pitchFamily="66" charset="0"/>
              </a:rPr>
              <a:t>Syntax: x? means the test (x != absent)</a:t>
            </a:r>
          </a:p>
          <a:p>
            <a:pPr>
              <a:buFont typeface="Wingdings" pitchFamily="2" charset="2"/>
              <a:buChar char="q"/>
            </a:pPr>
            <a:r>
              <a:rPr lang="en-US" sz="2000" dirty="0" smtClean="0">
                <a:latin typeface="Comic Sans MS" pitchFamily="66" charset="0"/>
              </a:rPr>
              <a:t>Syntax: </a:t>
            </a:r>
            <a:r>
              <a:rPr lang="en-US" sz="2000" dirty="0" err="1" smtClean="0">
                <a:latin typeface="Comic Sans MS" pitchFamily="66" charset="0"/>
              </a:rPr>
              <a:t>x!v</a:t>
            </a:r>
            <a:r>
              <a:rPr lang="en-US" sz="2000" dirty="0" smtClean="0">
                <a:latin typeface="Comic Sans MS" pitchFamily="66" charset="0"/>
              </a:rPr>
              <a:t> means the assignment x := v</a:t>
            </a:r>
          </a:p>
          <a:p>
            <a:pPr>
              <a:buFont typeface="Wingdings" pitchFamily="2" charset="2"/>
              <a:buChar char="q"/>
            </a:pPr>
            <a:r>
              <a:rPr lang="en-US" sz="2000" dirty="0" smtClean="0">
                <a:latin typeface="Comic Sans MS" pitchFamily="66" charset="0"/>
              </a:rPr>
              <a:t>Event-based communication:</a:t>
            </a:r>
          </a:p>
          <a:p>
            <a:pPr lvl="1">
              <a:buFont typeface="Wingdings" pitchFamily="2" charset="2"/>
              <a:buChar char="§"/>
            </a:pPr>
            <a:r>
              <a:rPr lang="en-US" sz="1800" dirty="0" smtClean="0">
                <a:latin typeface="Comic Sans MS" pitchFamily="66" charset="0"/>
              </a:rPr>
              <a:t>If no value is assigned to an output event, then it is absent (by default)</a:t>
            </a:r>
          </a:p>
          <a:p>
            <a:pPr lvl="1">
              <a:buFont typeface="Wingdings" pitchFamily="2" charset="2"/>
              <a:buChar char="§"/>
            </a:pPr>
            <a:r>
              <a:rPr lang="en-US" sz="1800" dirty="0" smtClean="0">
                <a:latin typeface="Comic Sans MS" pitchFamily="66" charset="0"/>
              </a:rPr>
              <a:t>Event-triggered component executes only in those rounds where input events are present (actual definition slightly more general, see textbook)</a:t>
            </a:r>
          </a:p>
          <a:p>
            <a:pPr lvl="1">
              <a:buFont typeface="Wingdings" pitchFamily="2" charset="2"/>
              <a:buChar char="§"/>
            </a:pPr>
            <a:r>
              <a:rPr lang="en-US" sz="1800" dirty="0" smtClean="0">
                <a:latin typeface="Comic Sans MS" pitchFamily="66" charset="0"/>
              </a:rPr>
              <a:t>Motivation: notion of “clock” can be different for different components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15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6</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Second-To-Minute</a:t>
            </a:r>
            <a:endParaRPr lang="en-US" sz="2800" dirty="0">
              <a:solidFill>
                <a:srgbClr val="C00000"/>
              </a:solidFill>
              <a:latin typeface="Comic Sans MS" pitchFamily="66" charset="0"/>
              <a:cs typeface="Times New Roman" pitchFamily="18" charset="0"/>
            </a:endParaRPr>
          </a:p>
        </p:txBody>
      </p:sp>
      <p:sp>
        <p:nvSpPr>
          <p:cNvPr id="28" name="Rectangle 27"/>
          <p:cNvSpPr/>
          <p:nvPr/>
        </p:nvSpPr>
        <p:spPr>
          <a:xfrm>
            <a:off x="3276600" y="2438400"/>
            <a:ext cx="2590800" cy="1981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Arrow Connector 36"/>
          <p:cNvCxnSpPr/>
          <p:nvPr/>
        </p:nvCxnSpPr>
        <p:spPr>
          <a:xfrm>
            <a:off x="5867400" y="3276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2362200" y="3276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905000" y="2895600"/>
            <a:ext cx="1292085" cy="338554"/>
          </a:xfrm>
          <a:prstGeom prst="rect">
            <a:avLst/>
          </a:prstGeom>
          <a:noFill/>
        </p:spPr>
        <p:txBody>
          <a:bodyPr wrap="none" rtlCol="0">
            <a:spAutoFit/>
          </a:bodyPr>
          <a:lstStyle/>
          <a:p>
            <a:r>
              <a:rPr lang="en-US" sz="1600" dirty="0" smtClean="0"/>
              <a:t>event second</a:t>
            </a:r>
            <a:endParaRPr lang="en-US" sz="1600" dirty="0"/>
          </a:p>
        </p:txBody>
      </p:sp>
      <p:cxnSp>
        <p:nvCxnSpPr>
          <p:cNvPr id="33" name="Straight Connector 32"/>
          <p:cNvCxnSpPr/>
          <p:nvPr/>
        </p:nvCxnSpPr>
        <p:spPr>
          <a:xfrm>
            <a:off x="3276600" y="27432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581400" y="2438400"/>
            <a:ext cx="894476" cy="338554"/>
          </a:xfrm>
          <a:prstGeom prst="rect">
            <a:avLst/>
          </a:prstGeom>
          <a:noFill/>
        </p:spPr>
        <p:txBody>
          <a:bodyPr wrap="none" rtlCol="0">
            <a:spAutoFit/>
          </a:bodyPr>
          <a:lstStyle/>
          <a:p>
            <a:r>
              <a:rPr lang="en-US" sz="1600" dirty="0" err="1" smtClean="0"/>
              <a:t>int</a:t>
            </a:r>
            <a:r>
              <a:rPr lang="en-US" sz="1600" dirty="0" smtClean="0"/>
              <a:t> x := 0</a:t>
            </a:r>
            <a:endParaRPr lang="en-US" sz="1600" dirty="0"/>
          </a:p>
        </p:txBody>
      </p:sp>
      <p:sp>
        <p:nvSpPr>
          <p:cNvPr id="36" name="TextBox 35"/>
          <p:cNvSpPr txBox="1"/>
          <p:nvPr/>
        </p:nvSpPr>
        <p:spPr>
          <a:xfrm>
            <a:off x="3581400" y="2819400"/>
            <a:ext cx="1600200" cy="1815882"/>
          </a:xfrm>
          <a:prstGeom prst="rect">
            <a:avLst/>
          </a:prstGeom>
          <a:noFill/>
        </p:spPr>
        <p:txBody>
          <a:bodyPr wrap="square" rtlCol="0">
            <a:spAutoFit/>
          </a:bodyPr>
          <a:lstStyle/>
          <a:p>
            <a:r>
              <a:rPr lang="en-US" sz="1600" dirty="0" smtClean="0"/>
              <a:t>if second? then {</a:t>
            </a:r>
          </a:p>
          <a:p>
            <a:r>
              <a:rPr lang="en-US" sz="1600" dirty="0" smtClean="0"/>
              <a:t>   x:=x+1;</a:t>
            </a:r>
          </a:p>
          <a:p>
            <a:r>
              <a:rPr lang="en-US" sz="1600" dirty="0" smtClean="0"/>
              <a:t>   if x==60 then {</a:t>
            </a:r>
          </a:p>
          <a:p>
            <a:r>
              <a:rPr lang="en-US" sz="1600" dirty="0" smtClean="0"/>
              <a:t>        minute!;</a:t>
            </a:r>
          </a:p>
          <a:p>
            <a:r>
              <a:rPr lang="en-US" sz="1600" dirty="0" smtClean="0"/>
              <a:t>        x :=0 }</a:t>
            </a:r>
          </a:p>
          <a:p>
            <a:r>
              <a:rPr lang="en-US" sz="1600" dirty="0" smtClean="0"/>
              <a:t>}</a:t>
            </a:r>
          </a:p>
          <a:p>
            <a:r>
              <a:rPr lang="en-US" sz="1600" dirty="0" smtClean="0"/>
              <a:t>   </a:t>
            </a:r>
          </a:p>
        </p:txBody>
      </p:sp>
      <p:sp>
        <p:nvSpPr>
          <p:cNvPr id="54" name="TextBox 53"/>
          <p:cNvSpPr txBox="1"/>
          <p:nvPr/>
        </p:nvSpPr>
        <p:spPr>
          <a:xfrm>
            <a:off x="5943600" y="2895600"/>
            <a:ext cx="1294842" cy="338554"/>
          </a:xfrm>
          <a:prstGeom prst="rect">
            <a:avLst/>
          </a:prstGeom>
          <a:noFill/>
        </p:spPr>
        <p:txBody>
          <a:bodyPr wrap="none" rtlCol="0">
            <a:spAutoFit/>
          </a:bodyPr>
          <a:lstStyle/>
          <a:p>
            <a:r>
              <a:rPr lang="en-US" sz="1600" dirty="0" smtClean="0"/>
              <a:t>event minute</a:t>
            </a:r>
            <a:endParaRPr lang="en-US" sz="1600" dirty="0"/>
          </a:p>
        </p:txBody>
      </p:sp>
      <p:sp>
        <p:nvSpPr>
          <p:cNvPr id="13" name="Content Placeholder 3"/>
          <p:cNvSpPr txBox="1">
            <a:spLocks/>
          </p:cNvSpPr>
          <p:nvPr/>
        </p:nvSpPr>
        <p:spPr>
          <a:xfrm>
            <a:off x="304800" y="11430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Desired behavior (spec):</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Issue the output event every 60</a:t>
            </a:r>
            <a:r>
              <a:rPr lang="en-US" sz="2000" baseline="30000" dirty="0" smtClean="0">
                <a:latin typeface="Comic Sans MS" pitchFamily="66" charset="0"/>
              </a:rPr>
              <a:t>th</a:t>
            </a:r>
            <a:r>
              <a:rPr lang="en-US" sz="2000" dirty="0" smtClean="0">
                <a:latin typeface="Comic Sans MS" pitchFamily="66" charset="0"/>
              </a:rPr>
              <a:t> time the input event is present</a:t>
            </a:r>
          </a:p>
        </p:txBody>
      </p:sp>
      <p:sp>
        <p:nvSpPr>
          <p:cNvPr id="14" name="Content Placeholder 3"/>
          <p:cNvSpPr txBox="1">
            <a:spLocks/>
          </p:cNvSpPr>
          <p:nvPr/>
        </p:nvSpPr>
        <p:spPr>
          <a:xfrm>
            <a:off x="0" y="4572000"/>
            <a:ext cx="91440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Event-Triggered Components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No need to execute in a round where triggering input events absent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Read textbook for formal definition</a:t>
            </a:r>
          </a:p>
        </p:txBody>
      </p:sp>
      <p:grpSp>
        <p:nvGrpSpPr>
          <p:cNvPr id="15" name="Group 14"/>
          <p:cNvGrpSpPr/>
          <p:nvPr/>
        </p:nvGrpSpPr>
        <p:grpSpPr>
          <a:xfrm>
            <a:off x="0" y="6142038"/>
            <a:ext cx="9144000" cy="715962"/>
            <a:chOff x="0" y="6142038"/>
            <a:chExt cx="9144000" cy="715962"/>
          </a:xfrm>
        </p:grpSpPr>
        <p:pic>
          <p:nvPicPr>
            <p:cNvPr id="1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17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xEl>
                                              <p:pRg st="1" end="1"/>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1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Deterministic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3810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04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04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1219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24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524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3886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371600"/>
            <a:ext cx="647357" cy="338554"/>
          </a:xfrm>
          <a:prstGeom prst="rect">
            <a:avLst/>
          </a:prstGeom>
          <a:noFill/>
        </p:spPr>
        <p:txBody>
          <a:bodyPr wrap="none" rtlCol="0">
            <a:spAutoFit/>
          </a:bodyPr>
          <a:lstStyle/>
          <a:p>
            <a:r>
              <a:rPr lang="en-US" sz="1600" dirty="0" smtClean="0"/>
              <a:t>Delay</a:t>
            </a:r>
            <a:endParaRPr lang="en-US" sz="1600" dirty="0"/>
          </a:p>
        </p:txBody>
      </p:sp>
      <p:sp>
        <p:nvSpPr>
          <p:cNvPr id="42" name="Content Placeholder 3"/>
          <p:cNvSpPr txBox="1">
            <a:spLocks/>
          </p:cNvSpPr>
          <p:nvPr/>
        </p:nvSpPr>
        <p:spPr>
          <a:xfrm>
            <a:off x="152400" y="3276600"/>
            <a:ext cx="8763000" cy="2819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deterministic if (1) it has a single initial state, and (2) for every state s and input </a:t>
            </a:r>
            <a:r>
              <a:rPr lang="en-US" sz="2000" dirty="0" err="1" smtClean="0">
                <a:latin typeface="Comic Sans MS" pitchFamily="66" charset="0"/>
              </a:rPr>
              <a:t>i</a:t>
            </a:r>
            <a:r>
              <a:rPr lang="en-US" sz="2000" dirty="0" smtClean="0">
                <a:latin typeface="Comic Sans MS" pitchFamily="66" charset="0"/>
              </a:rPr>
              <a:t>, there is a unique state t and output o such that s –</a:t>
            </a:r>
            <a:r>
              <a:rPr lang="en-US" sz="2000" dirty="0" err="1" smtClean="0">
                <a:latin typeface="Comic Sans MS" pitchFamily="66" charset="0"/>
              </a:rPr>
              <a:t>i</a:t>
            </a:r>
            <a:r>
              <a:rPr lang="en-US" sz="2000" dirty="0" smtClean="0">
                <a:latin typeface="Comic Sans MS" pitchFamily="66" charset="0"/>
              </a:rPr>
              <a:t>/</a:t>
            </a:r>
            <a:r>
              <a:rPr lang="en-US" sz="2000" dirty="0" err="1" smtClean="0">
                <a:latin typeface="Comic Sans MS" pitchFamily="66" charset="0"/>
              </a:rPr>
              <a:t>o</a:t>
            </a:r>
            <a:r>
              <a:rPr lang="en-US" sz="2000" dirty="0" err="1" smtClean="0">
                <a:latin typeface="Comic Sans MS" pitchFamily="66" charset="0"/>
                <a:sym typeface="Wingdings" pitchFamily="2" charset="2"/>
              </a:rPr>
              <a:t>t</a:t>
            </a:r>
            <a:r>
              <a:rPr lang="en-US" sz="2000" dirty="0" smtClean="0">
                <a:latin typeface="Comic Sans MS" pitchFamily="66" charset="0"/>
                <a:sym typeface="Wingdings" pitchFamily="2" charset="2"/>
              </a:rPr>
              <a:t> is a reaction</a:t>
            </a:r>
            <a:endParaRPr lang="en-US" sz="2000" dirty="0" smtClean="0">
              <a:latin typeface="Comic Sans MS" pitchFamily="66" charset="0"/>
            </a:endParaRP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deterministic, but </a:t>
            </a:r>
            <a:r>
              <a:rPr kumimoji="0" lang="en-US" sz="2000" b="0" i="0" u="none" strike="noStrike" kern="1200" cap="none" spc="0" normalizeH="0" noProof="0" dirty="0" err="1" smtClean="0">
                <a:ln>
                  <a:noFill/>
                </a:ln>
                <a:solidFill>
                  <a:schemeClr val="tx1"/>
                </a:solidFill>
                <a:effectLst/>
                <a:uLnTx/>
                <a:uFillTx/>
                <a:latin typeface="Comic Sans MS" pitchFamily="66" charset="0"/>
                <a:ea typeface="+mn-ea"/>
                <a:cs typeface="+mn-cs"/>
              </a:rPr>
              <a:t>LossyDelay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a:t>
            </a:r>
          </a:p>
          <a:p>
            <a:pPr marL="342900" indent="-342900">
              <a:spcBef>
                <a:spcPct val="20000"/>
              </a:spcBef>
              <a:buFont typeface="Wingdings" pitchFamily="2" charset="2"/>
              <a:buChar char="q"/>
            </a:pPr>
            <a:r>
              <a:rPr lang="en-US" sz="2000" dirty="0" smtClean="0">
                <a:latin typeface="Comic Sans MS" pitchFamily="66" charset="0"/>
              </a:rPr>
              <a:t>Deterministic: If same sequence of inputs supplied, same outputs observed (predictable, repeatable behavior)</a:t>
            </a:r>
          </a:p>
          <a:p>
            <a:pPr marL="342900" indent="-342900">
              <a:spcBef>
                <a:spcPct val="20000"/>
              </a:spcBef>
              <a:buFont typeface="Wingdings" pitchFamily="2" charset="2"/>
              <a:buChar char="q"/>
            </a:pPr>
            <a:r>
              <a:rPr lang="en-US" sz="2000" dirty="0" err="1" smtClean="0">
                <a:latin typeface="Comic Sans MS" pitchFamily="66" charset="0"/>
              </a:rPr>
              <a:t>Nondeterminism</a:t>
            </a:r>
            <a:r>
              <a:rPr lang="en-US" sz="2000" dirty="0" smtClean="0">
                <a:latin typeface="Comic Sans MS" pitchFamily="66" charset="0"/>
              </a:rPr>
              <a:t> is useful in modeling uncertainty /unknown</a:t>
            </a:r>
          </a:p>
          <a:p>
            <a:pPr marL="342900" indent="-342900">
              <a:spcBef>
                <a:spcPct val="20000"/>
              </a:spcBef>
              <a:buFont typeface="Wingdings" pitchFamily="2" charset="2"/>
              <a:buChar char="q"/>
            </a:pPr>
            <a:r>
              <a:rPr kumimoji="0" lang="en-US" sz="2000" b="0" i="0" u="none" strike="noStrike" kern="1200" cap="none" spc="0" normalizeH="0" baseline="0" noProof="0" dirty="0" err="1" smtClean="0">
                <a:ln>
                  <a:noFill/>
                </a:ln>
                <a:solidFill>
                  <a:schemeClr val="tx1"/>
                </a:solidFill>
                <a:effectLst/>
                <a:uLnTx/>
                <a:uFillTx/>
                <a:latin typeface="Comic Sans MS" pitchFamily="66" charset="0"/>
                <a:ea typeface="+mn-ea"/>
                <a:cs typeface="+mn-cs"/>
              </a:rPr>
              <a:t>Nondeterminism</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 same as probabilistic (or random) choice</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60" name="Group 59"/>
          <p:cNvGrpSpPr/>
          <p:nvPr/>
        </p:nvGrpSpPr>
        <p:grpSpPr>
          <a:xfrm>
            <a:off x="4876800" y="1752600"/>
            <a:ext cx="4012585" cy="914400"/>
            <a:chOff x="2564785" y="1295400"/>
            <a:chExt cx="4012585" cy="914400"/>
          </a:xfrm>
        </p:grpSpPr>
        <p:sp>
          <p:nvSpPr>
            <p:cNvPr id="61" name="Rectangle 60"/>
            <p:cNvSpPr/>
            <p:nvPr/>
          </p:nvSpPr>
          <p:spPr>
            <a:xfrm>
              <a:off x="3276600" y="1295400"/>
              <a:ext cx="2412385"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p:nvPr/>
          </p:nvCxnSpPr>
          <p:spPr>
            <a:xfrm>
              <a:off x="5688985" y="17526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2564785" y="1828800"/>
              <a:ext cx="7118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2564785" y="1447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65" name="Straight Connector 64"/>
            <p:cNvCxnSpPr/>
            <p:nvPr/>
          </p:nvCxnSpPr>
          <p:spPr>
            <a:xfrm>
              <a:off x="3276600" y="1600200"/>
              <a:ext cx="2412385" cy="0"/>
            </a:xfrm>
            <a:prstGeom prst="line">
              <a:avLst/>
            </a:prstGeom>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3402985" y="12954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67" name="TextBox 66"/>
            <p:cNvSpPr txBox="1"/>
            <p:nvPr/>
          </p:nvSpPr>
          <p:spPr>
            <a:xfrm>
              <a:off x="3429000" y="1752600"/>
              <a:ext cx="2310248" cy="338554"/>
            </a:xfrm>
            <a:prstGeom prst="rect">
              <a:avLst/>
            </a:prstGeom>
            <a:noFill/>
          </p:spPr>
          <p:txBody>
            <a:bodyPr wrap="none" rtlCol="0">
              <a:spAutoFit/>
            </a:bodyPr>
            <a:lstStyle/>
            <a:p>
              <a:r>
                <a:rPr lang="en-US" sz="1600" dirty="0" smtClean="0"/>
                <a:t>out:=x ; x:= choose { in, x}</a:t>
              </a:r>
              <a:endParaRPr lang="en-US" sz="1600" dirty="0"/>
            </a:p>
          </p:txBody>
        </p:sp>
        <p:sp>
          <p:nvSpPr>
            <p:cNvPr id="68" name="TextBox 67"/>
            <p:cNvSpPr txBox="1"/>
            <p:nvPr/>
          </p:nvSpPr>
          <p:spPr>
            <a:xfrm>
              <a:off x="5688985" y="13716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grpSp>
      <p:sp>
        <p:nvSpPr>
          <p:cNvPr id="72" name="TextBox 71"/>
          <p:cNvSpPr txBox="1"/>
          <p:nvPr/>
        </p:nvSpPr>
        <p:spPr>
          <a:xfrm>
            <a:off x="5562600" y="1371600"/>
            <a:ext cx="1092479" cy="338554"/>
          </a:xfrm>
          <a:prstGeom prst="rect">
            <a:avLst/>
          </a:prstGeom>
          <a:noFill/>
        </p:spPr>
        <p:txBody>
          <a:bodyPr wrap="none" rtlCol="0">
            <a:spAutoFit/>
          </a:bodyPr>
          <a:lstStyle/>
          <a:p>
            <a:r>
              <a:rPr lang="en-US" sz="1600" dirty="0" err="1" smtClean="0"/>
              <a:t>LossyDelay</a:t>
            </a:r>
            <a:endParaRPr lang="en-US" sz="1600" dirty="0"/>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19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smtClean="0">
                <a:solidFill>
                  <a:srgbClr val="C00000"/>
                </a:solidFill>
                <a:latin typeface="Comic Sans MS" pitchFamily="66" charset="0"/>
                <a:cs typeface="Times New Roman" pitchFamily="18" charset="0"/>
              </a:rPr>
              <a:t>What does this component do?</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743200" y="1828800"/>
            <a:ext cx="3352800" cy="220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p:cNvGrpSpPr/>
          <p:nvPr/>
        </p:nvGrpSpPr>
        <p:grpSpPr>
          <a:xfrm>
            <a:off x="1676400" y="1905000"/>
            <a:ext cx="1084336" cy="457200"/>
            <a:chOff x="1676400" y="1905000"/>
            <a:chExt cx="1084336" cy="457200"/>
          </a:xfrm>
        </p:grpSpPr>
        <p:cxnSp>
          <p:nvCxnSpPr>
            <p:cNvPr id="11" name="Straight Arrow Connector 10"/>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676400" y="1905000"/>
              <a:ext cx="1084336" cy="338554"/>
            </a:xfrm>
            <a:prstGeom prst="rect">
              <a:avLst/>
            </a:prstGeom>
            <a:noFill/>
          </p:spPr>
          <p:txBody>
            <a:bodyPr wrap="none" rtlCol="0">
              <a:spAutoFit/>
            </a:bodyPr>
            <a:lstStyle/>
            <a:p>
              <a:r>
                <a:rPr lang="en-US" sz="1600" dirty="0" smtClean="0"/>
                <a:t>event req1</a:t>
              </a:r>
              <a:endParaRPr lang="en-US" sz="1600" dirty="0"/>
            </a:p>
          </p:txBody>
        </p:sp>
      </p:grpSp>
      <p:sp>
        <p:nvSpPr>
          <p:cNvPr id="33" name="TextBox 32"/>
          <p:cNvSpPr txBox="1"/>
          <p:nvPr/>
        </p:nvSpPr>
        <p:spPr>
          <a:xfrm>
            <a:off x="2743200" y="1371600"/>
            <a:ext cx="770788" cy="338554"/>
          </a:xfrm>
          <a:prstGeom prst="rect">
            <a:avLst/>
          </a:prstGeom>
          <a:noFill/>
        </p:spPr>
        <p:txBody>
          <a:bodyPr wrap="none" rtlCol="0">
            <a:spAutoFit/>
          </a:bodyPr>
          <a:lstStyle/>
          <a:p>
            <a:r>
              <a:rPr lang="en-US" sz="1600" dirty="0" smtClean="0"/>
              <a:t>Arbiter</a:t>
            </a:r>
            <a:endParaRPr lang="en-US" sz="1600" dirty="0"/>
          </a:p>
        </p:txBody>
      </p:sp>
      <p:grpSp>
        <p:nvGrpSpPr>
          <p:cNvPr id="44" name="Group 43"/>
          <p:cNvGrpSpPr/>
          <p:nvPr/>
        </p:nvGrpSpPr>
        <p:grpSpPr>
          <a:xfrm>
            <a:off x="2971800" y="1981200"/>
            <a:ext cx="2935618" cy="1786354"/>
            <a:chOff x="2286000" y="3505200"/>
            <a:chExt cx="2935618" cy="1786354"/>
          </a:xfrm>
        </p:grpSpPr>
        <p:sp>
          <p:nvSpPr>
            <p:cNvPr id="59" name="Oval 58"/>
            <p:cNvSpPr/>
            <p:nvPr/>
          </p:nvSpPr>
          <p:spPr>
            <a:xfrm>
              <a:off x="2895600" y="4267200"/>
              <a:ext cx="381000" cy="381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41"/>
            <p:cNvGrpSpPr/>
            <p:nvPr/>
          </p:nvGrpSpPr>
          <p:grpSpPr>
            <a:xfrm>
              <a:off x="2819400" y="39624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18" name="Group 42"/>
            <p:cNvGrpSpPr/>
            <p:nvPr/>
          </p:nvGrpSpPr>
          <p:grpSpPr>
            <a:xfrm rot="5400000">
              <a:off x="3162300" y="4305300"/>
              <a:ext cx="533400" cy="304800"/>
              <a:chOff x="1676400" y="2209800"/>
              <a:chExt cx="533400" cy="304800"/>
            </a:xfrm>
          </p:grpSpPr>
          <p:cxnSp>
            <p:nvCxnSpPr>
              <p:cNvPr id="51" name="Straight Connector 5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p:cNvCxnSpPr/>
            <p:nvPr/>
          </p:nvCxnSpPr>
          <p:spPr>
            <a:xfrm>
              <a:off x="2362200" y="44196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362200" y="3505200"/>
              <a:ext cx="1564018" cy="338554"/>
            </a:xfrm>
            <a:prstGeom prst="rect">
              <a:avLst/>
            </a:prstGeom>
            <a:noFill/>
          </p:spPr>
          <p:txBody>
            <a:bodyPr wrap="none" rtlCol="0">
              <a:spAutoFit/>
            </a:bodyPr>
            <a:lstStyle/>
            <a:p>
              <a:r>
                <a:rPr lang="en-US" sz="1600" dirty="0" smtClean="0"/>
                <a:t>req1? </a:t>
              </a:r>
              <a:r>
                <a:rPr lang="en-US" sz="1600" dirty="0" smtClean="0">
                  <a:sym typeface="Wingdings" pitchFamily="2" charset="2"/>
                </a:rPr>
                <a:t></a:t>
              </a:r>
              <a:r>
                <a:rPr lang="en-US" sz="1600" dirty="0" smtClean="0"/>
                <a:t> grant1!</a:t>
              </a:r>
              <a:endParaRPr lang="en-US" sz="1600" dirty="0"/>
            </a:p>
          </p:txBody>
        </p:sp>
        <p:grpSp>
          <p:nvGrpSpPr>
            <p:cNvPr id="37" name="Group 41"/>
            <p:cNvGrpSpPr/>
            <p:nvPr/>
          </p:nvGrpSpPr>
          <p:grpSpPr>
            <a:xfrm flipV="1">
              <a:off x="2819400" y="4572000"/>
              <a:ext cx="533400" cy="304800"/>
              <a:chOff x="1676400" y="2209800"/>
              <a:chExt cx="533400" cy="304800"/>
            </a:xfrm>
          </p:grpSpPr>
          <p:cxnSp>
            <p:nvCxnSpPr>
              <p:cNvPr id="38" name="Straight Connector 3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2" name="TextBox 41"/>
            <p:cNvSpPr txBox="1"/>
            <p:nvPr/>
          </p:nvSpPr>
          <p:spPr>
            <a:xfrm>
              <a:off x="3657600" y="4267200"/>
              <a:ext cx="1564018" cy="338554"/>
            </a:xfrm>
            <a:prstGeom prst="rect">
              <a:avLst/>
            </a:prstGeom>
            <a:noFill/>
          </p:spPr>
          <p:txBody>
            <a:bodyPr wrap="none" rtlCol="0">
              <a:spAutoFit/>
            </a:bodyPr>
            <a:lstStyle/>
            <a:p>
              <a:r>
                <a:rPr lang="en-US" sz="1600" dirty="0" smtClean="0"/>
                <a:t>req2? </a:t>
              </a:r>
              <a:r>
                <a:rPr lang="en-US" sz="1600" dirty="0" smtClean="0">
                  <a:sym typeface="Wingdings" pitchFamily="2" charset="2"/>
                </a:rPr>
                <a:t></a:t>
              </a:r>
              <a:r>
                <a:rPr lang="en-US" sz="1600" dirty="0" smtClean="0"/>
                <a:t> grant2!</a:t>
              </a:r>
              <a:endParaRPr lang="en-US" sz="1600" dirty="0"/>
            </a:p>
          </p:txBody>
        </p:sp>
        <p:sp>
          <p:nvSpPr>
            <p:cNvPr id="43" name="TextBox 42"/>
            <p:cNvSpPr txBox="1"/>
            <p:nvPr/>
          </p:nvSpPr>
          <p:spPr>
            <a:xfrm>
              <a:off x="2286000" y="4953000"/>
              <a:ext cx="1671676" cy="338554"/>
            </a:xfrm>
            <a:prstGeom prst="rect">
              <a:avLst/>
            </a:prstGeom>
            <a:noFill/>
          </p:spPr>
          <p:txBody>
            <a:bodyPr wrap="none" rtlCol="0">
              <a:spAutoFit/>
            </a:bodyPr>
            <a:lstStyle/>
            <a:p>
              <a:r>
                <a:rPr lang="en-US" sz="1600" dirty="0" smtClean="0"/>
                <a:t>~ req1? &amp; ~ req2?</a:t>
              </a:r>
              <a:endParaRPr lang="en-US" sz="1600" dirty="0"/>
            </a:p>
          </p:txBody>
        </p:sp>
      </p:grpSp>
      <p:grpSp>
        <p:nvGrpSpPr>
          <p:cNvPr id="61" name="Group 60"/>
          <p:cNvGrpSpPr/>
          <p:nvPr/>
        </p:nvGrpSpPr>
        <p:grpSpPr>
          <a:xfrm>
            <a:off x="1676400" y="2971800"/>
            <a:ext cx="1084336" cy="457200"/>
            <a:chOff x="1676400" y="1905000"/>
            <a:chExt cx="1084336" cy="457200"/>
          </a:xfrm>
        </p:grpSpPr>
        <p:cxnSp>
          <p:nvCxnSpPr>
            <p:cNvPr id="62" name="Straight Arrow Connector 61"/>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676400" y="1905000"/>
              <a:ext cx="1084336" cy="338554"/>
            </a:xfrm>
            <a:prstGeom prst="rect">
              <a:avLst/>
            </a:prstGeom>
            <a:noFill/>
          </p:spPr>
          <p:txBody>
            <a:bodyPr wrap="none" rtlCol="0">
              <a:spAutoFit/>
            </a:bodyPr>
            <a:lstStyle/>
            <a:p>
              <a:r>
                <a:rPr lang="en-US" sz="1600" dirty="0" smtClean="0"/>
                <a:t>event req2</a:t>
              </a:r>
              <a:endParaRPr lang="en-US" sz="1600" dirty="0"/>
            </a:p>
          </p:txBody>
        </p:sp>
      </p:grpSp>
      <p:grpSp>
        <p:nvGrpSpPr>
          <p:cNvPr id="64" name="Group 63"/>
          <p:cNvGrpSpPr/>
          <p:nvPr/>
        </p:nvGrpSpPr>
        <p:grpSpPr>
          <a:xfrm>
            <a:off x="6096000" y="2057400"/>
            <a:ext cx="1317374" cy="457200"/>
            <a:chOff x="1828800" y="1905000"/>
            <a:chExt cx="1317374" cy="457200"/>
          </a:xfrm>
        </p:grpSpPr>
        <p:cxnSp>
          <p:nvCxnSpPr>
            <p:cNvPr id="65" name="Straight Arrow Connector 64"/>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1905000" y="1905000"/>
              <a:ext cx="1241174" cy="338554"/>
            </a:xfrm>
            <a:prstGeom prst="rect">
              <a:avLst/>
            </a:prstGeom>
            <a:noFill/>
          </p:spPr>
          <p:txBody>
            <a:bodyPr wrap="none" rtlCol="0">
              <a:spAutoFit/>
            </a:bodyPr>
            <a:lstStyle/>
            <a:p>
              <a:r>
                <a:rPr lang="en-US" sz="1600" dirty="0" smtClean="0"/>
                <a:t>event grant1</a:t>
              </a:r>
              <a:endParaRPr lang="en-US" sz="1600" dirty="0"/>
            </a:p>
          </p:txBody>
        </p:sp>
      </p:grpSp>
      <p:grpSp>
        <p:nvGrpSpPr>
          <p:cNvPr id="67" name="Group 66"/>
          <p:cNvGrpSpPr/>
          <p:nvPr/>
        </p:nvGrpSpPr>
        <p:grpSpPr>
          <a:xfrm>
            <a:off x="6096000" y="3200400"/>
            <a:ext cx="1317374" cy="457200"/>
            <a:chOff x="1828800" y="1905000"/>
            <a:chExt cx="1317374" cy="457200"/>
          </a:xfrm>
        </p:grpSpPr>
        <p:cxnSp>
          <p:nvCxnSpPr>
            <p:cNvPr id="68" name="Straight Arrow Connector 67"/>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1905000" y="1905000"/>
              <a:ext cx="1241174" cy="338554"/>
            </a:xfrm>
            <a:prstGeom prst="rect">
              <a:avLst/>
            </a:prstGeom>
            <a:noFill/>
          </p:spPr>
          <p:txBody>
            <a:bodyPr wrap="none" rtlCol="0">
              <a:spAutoFit/>
            </a:bodyPr>
            <a:lstStyle/>
            <a:p>
              <a:r>
                <a:rPr lang="en-US" sz="1600" dirty="0" smtClean="0"/>
                <a:t>event grant2</a:t>
              </a:r>
              <a:endParaRPr lang="en-US" sz="1600" dirty="0"/>
            </a:p>
          </p:txBody>
        </p:sp>
      </p:grpSp>
      <p:grpSp>
        <p:nvGrpSpPr>
          <p:cNvPr id="41" name="Group 40"/>
          <p:cNvGrpSpPr/>
          <p:nvPr/>
        </p:nvGrpSpPr>
        <p:grpSpPr>
          <a:xfrm>
            <a:off x="0" y="6142038"/>
            <a:ext cx="9144000" cy="715962"/>
            <a:chOff x="0" y="6142038"/>
            <a:chExt cx="9144000" cy="715962"/>
          </a:xfrm>
        </p:grpSpPr>
        <p:pic>
          <p:nvPicPr>
            <p:cNvPr id="48"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5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22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9</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13841</TotalTime>
  <Words>2210</Words>
  <Application>Microsoft Office PowerPoint</Application>
  <PresentationFormat>On-screen Show (4:3)</PresentationFormat>
  <Paragraphs>373</Paragraphs>
  <Slides>27</Slides>
  <Notes>2</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4" baseType="lpstr">
      <vt:lpstr>Arial</vt:lpstr>
      <vt:lpstr>Calibri</vt:lpstr>
      <vt:lpstr>Comic Sans MS</vt:lpstr>
      <vt:lpstr>Times New Roman</vt:lpstr>
      <vt:lpstr>Wingdings</vt:lpstr>
      <vt:lpstr>Office Theme</vt:lpstr>
      <vt:lpstr>Acrobat Document</vt:lpstr>
      <vt:lpstr>CIS 540 Principles of Embedded Computation  Spring 2015  http://www.seas.upenn.edu/~cis540/</vt:lpstr>
      <vt:lpstr>Finite-State Components</vt:lpstr>
      <vt:lpstr>Mealy Machines (for Finite-state components)</vt:lpstr>
      <vt:lpstr>Switch: Is it finite-state?</vt:lpstr>
      <vt:lpstr>Combinational Components</vt:lpstr>
      <vt:lpstr>Events</vt:lpstr>
      <vt:lpstr>Second-To-Minute</vt:lpstr>
      <vt:lpstr>Deterministic Components</vt:lpstr>
      <vt:lpstr>What does this component do?</vt:lpstr>
      <vt:lpstr>Input Enabled Components</vt:lpstr>
      <vt:lpstr>Block Diagrams</vt:lpstr>
      <vt:lpstr>DoubleDelay</vt:lpstr>
      <vt:lpstr>DoubleDelay</vt:lpstr>
      <vt:lpstr>Instantiation / Renaming</vt:lpstr>
      <vt:lpstr>Parallel Composition</vt:lpstr>
      <vt:lpstr>Compatibility of components C1 and C2</vt:lpstr>
      <vt:lpstr>Outputs of Product</vt:lpstr>
      <vt:lpstr>Inputs of Product</vt:lpstr>
      <vt:lpstr>States of Product</vt:lpstr>
      <vt:lpstr>Initial States of Product</vt:lpstr>
      <vt:lpstr>Reactions of Product</vt:lpstr>
      <vt:lpstr>Feedback Composition</vt:lpstr>
      <vt:lpstr>Feedback Composition</vt:lpstr>
      <vt:lpstr>Feedback Composition</vt:lpstr>
      <vt:lpstr>Splitting Reaction code into Tasks</vt:lpstr>
      <vt:lpstr>Example Task Graph</vt:lpstr>
      <vt:lpstr>Muddy Childrens Puzzle</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title>
  <dc:creator>alur</dc:creator>
  <cp:lastModifiedBy>Francesco Bellotti</cp:lastModifiedBy>
  <cp:revision>729</cp:revision>
  <cp:lastPrinted>2016-09-20T08:07:01Z</cp:lastPrinted>
  <dcterms:created xsi:type="dcterms:W3CDTF">2014-01-14T17:55:37Z</dcterms:created>
  <dcterms:modified xsi:type="dcterms:W3CDTF">2020-09-30T13:24:13Z</dcterms:modified>
</cp:coreProperties>
</file>